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76" r:id="rId3"/>
    <p:sldId id="277" r:id="rId4"/>
    <p:sldId id="302" r:id="rId5"/>
    <p:sldId id="273" r:id="rId6"/>
    <p:sldId id="301" r:id="rId7"/>
    <p:sldId id="292" r:id="rId8"/>
    <p:sldId id="293" r:id="rId9"/>
    <p:sldId id="284" r:id="rId10"/>
    <p:sldId id="297" r:id="rId11"/>
    <p:sldId id="295" r:id="rId12"/>
    <p:sldId id="285" r:id="rId13"/>
    <p:sldId id="298" r:id="rId14"/>
    <p:sldId id="286" r:id="rId15"/>
    <p:sldId id="287" r:id="rId16"/>
    <p:sldId id="280" r:id="rId17"/>
    <p:sldId id="300"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82940"/>
            <a:ext cx="11501437" cy="774700"/>
          </a:xfrm>
        </p:spPr>
        <p:txBody>
          <a:bodyPr>
            <a:normAutofit fontScale="90000"/>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 ensuring the safety of medical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equipment</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6195345" y="5787065"/>
            <a:ext cx="5782342" cy="355803"/>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 Safety</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1024572" y="1692812"/>
            <a:ext cx="4453362" cy="2246769"/>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mj-lt"/>
              </a:rPr>
              <a:t>Manufacturer</a:t>
            </a:r>
          </a:p>
          <a:p>
            <a:pPr marL="285750" indent="-285750">
              <a:buFont typeface="Arial" panose="020B0604020202020204" pitchFamily="34" charset="0"/>
              <a:buChar char="•"/>
            </a:pPr>
            <a:r>
              <a:rPr lang="en-US" sz="2000" dirty="0" smtClean="0">
                <a:latin typeface="+mj-lt"/>
              </a:rPr>
              <a:t>Vendor</a:t>
            </a:r>
          </a:p>
          <a:p>
            <a:pPr marL="285750" indent="-285750">
              <a:buFont typeface="Arial" panose="020B0604020202020204" pitchFamily="34" charset="0"/>
              <a:buChar char="•"/>
            </a:pPr>
            <a:r>
              <a:rPr lang="en-GB" sz="2000" dirty="0" smtClean="0">
                <a:latin typeface="+mj-lt"/>
              </a:rPr>
              <a:t>User</a:t>
            </a:r>
          </a:p>
          <a:p>
            <a:pPr marL="285750" indent="-285750">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Government</a:t>
            </a:r>
          </a:p>
          <a:p>
            <a:pPr marL="285750" lvl="0" indent="-285750">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Public</a:t>
            </a:r>
          </a:p>
          <a:p>
            <a:pPr marL="285750" lvl="0" indent="-285750">
              <a:buFont typeface="Arial" panose="020B0604020202020204" pitchFamily="34" charset="0"/>
              <a:buChar char="•"/>
            </a:pPr>
            <a:r>
              <a:rPr lang="en-GB" sz="2000" dirty="0" smtClean="0">
                <a:solidFill>
                  <a:srgbClr val="000000"/>
                </a:solidFill>
                <a:latin typeface="Calibri Light" panose="020F0302020204030204"/>
              </a:rPr>
              <a:t>Communication </a:t>
            </a:r>
            <a:r>
              <a:rPr lang="en-GB" sz="2000" dirty="0">
                <a:solidFill>
                  <a:srgbClr val="000000"/>
                </a:solidFill>
                <a:latin typeface="Calibri Light" panose="020F0302020204030204"/>
              </a:rPr>
              <a:t>and interactions between </a:t>
            </a:r>
            <a:r>
              <a:rPr lang="en-GB" sz="2000" dirty="0" smtClean="0">
                <a:solidFill>
                  <a:srgbClr val="000000"/>
                </a:solidFill>
                <a:latin typeface="Calibri Light" panose="020F0302020204030204"/>
              </a:rPr>
              <a:t>participants</a:t>
            </a:r>
            <a:endParaRPr lang="en-GB" sz="2000"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6149139" y="4356104"/>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17.1.3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 ensuring the safety of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equipment</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3" name="Titel 1"/>
          <p:cNvSpPr txBox="1">
            <a:spLocks/>
          </p:cNvSpPr>
          <p:nvPr/>
        </p:nvSpPr>
        <p:spPr>
          <a:xfrm>
            <a:off x="6149139" y="4678456"/>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17.1.4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Explain the role of each participant in ensuring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4" name="Titel 1"/>
          <p:cNvSpPr txBox="1">
            <a:spLocks/>
          </p:cNvSpPr>
          <p:nvPr/>
        </p:nvSpPr>
        <p:spPr>
          <a:xfrm>
            <a:off x="6149139" y="5015724"/>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17.1.5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Identify areas of shared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responsibility</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a:blip r:embed="rId2"/>
          <a:stretch>
            <a:fillRect/>
          </a:stretch>
        </p:blipFill>
        <p:spPr>
          <a:xfrm>
            <a:off x="6508890" y="1340739"/>
            <a:ext cx="4494135" cy="3082893"/>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Vendor: Advertising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250" y="1474631"/>
            <a:ext cx="2921000" cy="1758959"/>
          </a:xfrm>
          <a:prstGeom prst="rect">
            <a:avLst/>
          </a:prstGeom>
        </p:spPr>
      </p:pic>
      <p:sp>
        <p:nvSpPr>
          <p:cNvPr id="10" name="Rechthoek 9"/>
          <p:cNvSpPr/>
          <p:nvPr/>
        </p:nvSpPr>
        <p:spPr>
          <a:xfrm>
            <a:off x="1553150" y="3490313"/>
            <a:ext cx="8344384" cy="1200329"/>
          </a:xfrm>
          <a:prstGeom prst="rect">
            <a:avLst/>
          </a:prstGeom>
        </p:spPr>
        <p:txBody>
          <a:bodyPr wrap="square">
            <a:spAutoFit/>
          </a:bodyPr>
          <a:lstStyle/>
          <a:p>
            <a:r>
              <a:rPr lang="en-GB" sz="2000" dirty="0" smtClean="0">
                <a:latin typeface="+mj-lt"/>
              </a:rPr>
              <a:t>Vendors </a:t>
            </a:r>
            <a:r>
              <a:rPr lang="en-GB" sz="2000" dirty="0">
                <a:latin typeface="+mj-lt"/>
              </a:rPr>
              <a:t>should </a:t>
            </a:r>
            <a:r>
              <a:rPr lang="en-GB" sz="2000" dirty="0" smtClean="0">
                <a:latin typeface="+mj-lt"/>
              </a:rPr>
              <a:t>not make </a:t>
            </a:r>
            <a:r>
              <a:rPr lang="en-GB" sz="2000" b="1" dirty="0" smtClean="0">
                <a:solidFill>
                  <a:srgbClr val="7030A0"/>
                </a:solidFill>
                <a:latin typeface="+mj-lt"/>
              </a:rPr>
              <a:t>misleading </a:t>
            </a:r>
            <a:r>
              <a:rPr lang="en-GB" sz="2000" b="1" dirty="0">
                <a:solidFill>
                  <a:srgbClr val="7030A0"/>
                </a:solidFill>
                <a:latin typeface="+mj-lt"/>
              </a:rPr>
              <a:t>or fraudulent claims </a:t>
            </a:r>
            <a:r>
              <a:rPr lang="en-GB" sz="2000" dirty="0">
                <a:latin typeface="+mj-lt"/>
              </a:rPr>
              <a:t>about </a:t>
            </a:r>
            <a:r>
              <a:rPr lang="en-GB" sz="2000" dirty="0" smtClean="0">
                <a:latin typeface="+mj-lt"/>
              </a:rPr>
              <a:t>their products </a:t>
            </a:r>
            <a:r>
              <a:rPr lang="en-GB" sz="2000" dirty="0">
                <a:latin typeface="+mj-lt"/>
              </a:rPr>
              <a:t>or </a:t>
            </a:r>
            <a:r>
              <a:rPr lang="en-GB" sz="2000" b="1" dirty="0">
                <a:solidFill>
                  <a:srgbClr val="7030A0"/>
                </a:solidFill>
                <a:latin typeface="+mj-lt"/>
              </a:rPr>
              <a:t>issuing false compliance certificates</a:t>
            </a:r>
            <a:r>
              <a:rPr lang="en-GB" sz="2000" dirty="0" smtClean="0">
                <a:latin typeface="+mj-lt"/>
              </a:rPr>
              <a:t>.</a:t>
            </a:r>
          </a:p>
          <a:p>
            <a:endParaRPr lang="en-GB" sz="1050" dirty="0">
              <a:latin typeface="+mj-lt"/>
            </a:endParaRPr>
          </a:p>
          <a:p>
            <a:r>
              <a:rPr lang="en-GB" sz="2000" b="1" dirty="0" smtClean="0">
                <a:solidFill>
                  <a:srgbClr val="7030A0"/>
                </a:solidFill>
                <a:latin typeface="+mj-lt"/>
              </a:rPr>
              <a:t>Used </a:t>
            </a:r>
            <a:r>
              <a:rPr lang="en-GB" sz="2000" b="1" dirty="0">
                <a:solidFill>
                  <a:srgbClr val="7030A0"/>
                </a:solidFill>
                <a:latin typeface="+mj-lt"/>
              </a:rPr>
              <a:t>or refurbished devices should be clearly labelled as such</a:t>
            </a:r>
            <a:r>
              <a:rPr lang="en-GB" sz="2000" dirty="0" smtClean="0">
                <a:latin typeface="+mj-lt"/>
              </a:rPr>
              <a:t>.</a:t>
            </a:r>
          </a:p>
        </p:txBody>
      </p:sp>
      <p:sp>
        <p:nvSpPr>
          <p:cNvPr id="3" name="Rechthoek 2"/>
          <p:cNvSpPr/>
          <p:nvPr/>
        </p:nvSpPr>
        <p:spPr>
          <a:xfrm>
            <a:off x="1553150" y="4947365"/>
            <a:ext cx="7650117" cy="707886"/>
          </a:xfrm>
          <a:prstGeom prst="rect">
            <a:avLst/>
          </a:prstGeom>
        </p:spPr>
        <p:txBody>
          <a:bodyPr wrap="square">
            <a:spAutoFit/>
          </a:bodyPr>
          <a:lstStyle/>
          <a:p>
            <a:r>
              <a:rPr lang="en-GB" sz="2000" dirty="0" smtClean="0">
                <a:latin typeface="+mj-lt"/>
              </a:rPr>
              <a:t>Medical </a:t>
            </a:r>
            <a:r>
              <a:rPr lang="en-GB" sz="2000" dirty="0">
                <a:latin typeface="+mj-lt"/>
              </a:rPr>
              <a:t>device </a:t>
            </a:r>
            <a:r>
              <a:rPr lang="en-GB" sz="2000" dirty="0" smtClean="0">
                <a:latin typeface="+mj-lt"/>
              </a:rPr>
              <a:t>marketing and </a:t>
            </a:r>
            <a:r>
              <a:rPr lang="en-GB" sz="2000" dirty="0">
                <a:latin typeface="+mj-lt"/>
              </a:rPr>
              <a:t>advertising are regulated to prevent misrepresentation of a medical device and </a:t>
            </a:r>
            <a:r>
              <a:rPr lang="en-GB" sz="2000" dirty="0" smtClean="0">
                <a:latin typeface="+mj-lt"/>
              </a:rPr>
              <a:t>its performance</a:t>
            </a:r>
            <a:r>
              <a:rPr lang="en-GB" sz="2000" dirty="0">
                <a:latin typeface="+mj-lt"/>
              </a:rPr>
              <a:t>. </a:t>
            </a:r>
            <a:endParaRPr lang="en-US" sz="2000" dirty="0">
              <a:latin typeface="+mj-lt"/>
            </a:endParaRPr>
          </a:p>
        </p:txBody>
      </p:sp>
    </p:spTree>
    <p:extLst>
      <p:ext uri="{BB962C8B-B14F-4D97-AF65-F5344CB8AC3E}">
        <p14:creationId xmlns:p14="http://schemas.microsoft.com/office/powerpoint/2010/main" val="170211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Vendor: After Sales Support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130" y="1436256"/>
            <a:ext cx="2921000" cy="1758959"/>
          </a:xfrm>
          <a:prstGeom prst="rect">
            <a:avLst/>
          </a:prstGeom>
        </p:spPr>
      </p:pic>
      <p:sp>
        <p:nvSpPr>
          <p:cNvPr id="10" name="Rechthoek 9"/>
          <p:cNvSpPr/>
          <p:nvPr/>
        </p:nvSpPr>
        <p:spPr>
          <a:xfrm>
            <a:off x="3568216" y="1505701"/>
            <a:ext cx="8259234" cy="1746632"/>
          </a:xfrm>
          <a:prstGeom prst="rect">
            <a:avLst/>
          </a:prstGeom>
        </p:spPr>
        <p:txBody>
          <a:bodyPr wrap="square">
            <a:spAutoFit/>
          </a:bodyPr>
          <a:lstStyle/>
          <a:p>
            <a:pPr>
              <a:spcBef>
                <a:spcPts val="900"/>
              </a:spcBef>
            </a:pPr>
            <a:r>
              <a:rPr lang="en-GB" sz="2000" dirty="0" smtClean="0">
                <a:latin typeface="+mj-lt"/>
              </a:rPr>
              <a:t>Vendors </a:t>
            </a:r>
            <a:r>
              <a:rPr lang="en-GB" sz="2000" dirty="0">
                <a:latin typeface="+mj-lt"/>
              </a:rPr>
              <a:t>should provide </a:t>
            </a:r>
            <a:r>
              <a:rPr lang="en-GB" sz="2000" b="1" dirty="0">
                <a:solidFill>
                  <a:srgbClr val="7030A0"/>
                </a:solidFill>
                <a:latin typeface="+mj-lt"/>
              </a:rPr>
              <a:t>after-sale service</a:t>
            </a:r>
            <a:r>
              <a:rPr lang="en-GB" sz="2000" dirty="0">
                <a:latin typeface="+mj-lt"/>
              </a:rPr>
              <a:t>. </a:t>
            </a:r>
            <a:endParaRPr lang="en-GB" sz="2000" dirty="0" smtClean="0">
              <a:latin typeface="+mj-lt"/>
            </a:endParaRPr>
          </a:p>
          <a:p>
            <a:pPr>
              <a:spcBef>
                <a:spcPts val="900"/>
              </a:spcBef>
            </a:pPr>
            <a:r>
              <a:rPr lang="en-GB" sz="2000" dirty="0" smtClean="0">
                <a:latin typeface="+mj-lt"/>
              </a:rPr>
              <a:t>Medical </a:t>
            </a:r>
            <a:r>
              <a:rPr lang="en-GB" sz="2000" dirty="0">
                <a:latin typeface="+mj-lt"/>
              </a:rPr>
              <a:t>devices often require </a:t>
            </a:r>
            <a:r>
              <a:rPr lang="en-GB" sz="2000" dirty="0" smtClean="0">
                <a:latin typeface="+mj-lt"/>
              </a:rPr>
              <a:t>specialized </a:t>
            </a:r>
            <a:r>
              <a:rPr lang="en-GB" sz="2000" b="1" dirty="0" smtClean="0">
                <a:solidFill>
                  <a:srgbClr val="7030A0"/>
                </a:solidFill>
                <a:latin typeface="+mj-lt"/>
              </a:rPr>
              <a:t>training</a:t>
            </a:r>
            <a:r>
              <a:rPr lang="en-GB" sz="2000" dirty="0" smtClean="0">
                <a:latin typeface="+mj-lt"/>
              </a:rPr>
              <a:t> </a:t>
            </a:r>
            <a:r>
              <a:rPr lang="en-GB" sz="2000" dirty="0">
                <a:latin typeface="+mj-lt"/>
              </a:rPr>
              <a:t>from the manufacturer for proper use and service; therefore, the </a:t>
            </a:r>
            <a:r>
              <a:rPr lang="en-GB" sz="2000" b="1" dirty="0">
                <a:solidFill>
                  <a:srgbClr val="7030A0"/>
                </a:solidFill>
                <a:latin typeface="+mj-lt"/>
              </a:rPr>
              <a:t>vendor </a:t>
            </a:r>
            <a:r>
              <a:rPr lang="en-GB" sz="2000" b="1" dirty="0" smtClean="0">
                <a:solidFill>
                  <a:srgbClr val="7030A0"/>
                </a:solidFill>
                <a:latin typeface="+mj-lt"/>
              </a:rPr>
              <a:t>should make </a:t>
            </a:r>
            <a:r>
              <a:rPr lang="en-GB" sz="2000" b="1" dirty="0">
                <a:solidFill>
                  <a:srgbClr val="7030A0"/>
                </a:solidFill>
                <a:latin typeface="+mj-lt"/>
              </a:rPr>
              <a:t>training a condition to the manufacturer</a:t>
            </a:r>
            <a:r>
              <a:rPr lang="en-GB" sz="2000" dirty="0">
                <a:latin typeface="+mj-lt"/>
              </a:rPr>
              <a:t> or importer in accepting to sell the device. In turn, vendors should take responsibility in supporting or training their customers.</a:t>
            </a:r>
          </a:p>
        </p:txBody>
      </p:sp>
      <p:sp>
        <p:nvSpPr>
          <p:cNvPr id="3" name="Rechthoek 2"/>
          <p:cNvSpPr/>
          <p:nvPr/>
        </p:nvSpPr>
        <p:spPr>
          <a:xfrm>
            <a:off x="412130" y="3479770"/>
            <a:ext cx="11500470" cy="1323439"/>
          </a:xfrm>
          <a:prstGeom prst="rect">
            <a:avLst/>
          </a:prstGeom>
        </p:spPr>
        <p:txBody>
          <a:bodyPr wrap="square">
            <a:spAutoFit/>
          </a:bodyPr>
          <a:lstStyle/>
          <a:p>
            <a:r>
              <a:rPr lang="en-GB" sz="2000" dirty="0" smtClean="0">
                <a:latin typeface="+mj-lt"/>
              </a:rPr>
              <a:t>Participating </a:t>
            </a:r>
            <a:r>
              <a:rPr lang="en-GB" sz="2000" dirty="0">
                <a:latin typeface="+mj-lt"/>
              </a:rPr>
              <a:t>in </a:t>
            </a:r>
            <a:r>
              <a:rPr lang="en-GB" sz="2000" b="1" dirty="0">
                <a:solidFill>
                  <a:srgbClr val="7030A0"/>
                </a:solidFill>
                <a:latin typeface="+mj-lt"/>
              </a:rPr>
              <a:t>post-market surveillance </a:t>
            </a:r>
            <a:r>
              <a:rPr lang="en-GB" sz="2000" dirty="0">
                <a:latin typeface="+mj-lt"/>
              </a:rPr>
              <a:t>(receiving and reporting customer complaints/incidents) is critical for ensuring medical device safety and performance. The vendor must fulfil these obligations specified by the regulatory authority. For example, the vendor must </a:t>
            </a:r>
            <a:r>
              <a:rPr lang="en-GB" sz="2000" b="1" dirty="0">
                <a:solidFill>
                  <a:srgbClr val="7030A0"/>
                </a:solidFill>
                <a:latin typeface="+mj-lt"/>
              </a:rPr>
              <a:t>make arrangements for processing complaint/incident reports</a:t>
            </a:r>
            <a:r>
              <a:rPr lang="en-GB" sz="2000" dirty="0">
                <a:latin typeface="+mj-lt"/>
              </a:rPr>
              <a:t> relating to medical device safety and performance</a:t>
            </a:r>
            <a:r>
              <a:rPr lang="en-GB" sz="2000" dirty="0" smtClean="0">
                <a:latin typeface="+mj-lt"/>
              </a:rPr>
              <a:t>.</a:t>
            </a:r>
            <a:endParaRPr lang="en-GB" sz="2000" dirty="0">
              <a:latin typeface="+mj-lt"/>
            </a:endParaRPr>
          </a:p>
        </p:txBody>
      </p:sp>
      <p:sp>
        <p:nvSpPr>
          <p:cNvPr id="4" name="Rechthoek 3"/>
          <p:cNvSpPr/>
          <p:nvPr/>
        </p:nvSpPr>
        <p:spPr>
          <a:xfrm>
            <a:off x="447235" y="4986397"/>
            <a:ext cx="11380215" cy="1323439"/>
          </a:xfrm>
          <a:prstGeom prst="rect">
            <a:avLst/>
          </a:prstGeom>
        </p:spPr>
        <p:txBody>
          <a:bodyPr wrap="square">
            <a:spAutoFit/>
          </a:bodyPr>
          <a:lstStyle/>
          <a:p>
            <a:r>
              <a:rPr lang="en-GB" sz="2000" dirty="0">
                <a:latin typeface="+mj-lt"/>
              </a:rPr>
              <a:t>In the case of </a:t>
            </a:r>
            <a:r>
              <a:rPr lang="en-GB" sz="2000" b="1" dirty="0">
                <a:solidFill>
                  <a:srgbClr val="7030A0"/>
                </a:solidFill>
                <a:latin typeface="+mj-lt"/>
              </a:rPr>
              <a:t>home-use medical devices</a:t>
            </a:r>
            <a:r>
              <a:rPr lang="en-GB" sz="2000" dirty="0">
                <a:latin typeface="+mj-lt"/>
              </a:rPr>
              <a:t>, the vendor should recognize that the device being sold might end up in the hands of a</a:t>
            </a:r>
            <a:r>
              <a:rPr lang="en-GB" sz="2000" b="1" dirty="0">
                <a:solidFill>
                  <a:srgbClr val="7030A0"/>
                </a:solidFill>
                <a:latin typeface="+mj-lt"/>
              </a:rPr>
              <a:t> </a:t>
            </a:r>
            <a:r>
              <a:rPr lang="en-GB" sz="2000" b="1" dirty="0" smtClean="0">
                <a:solidFill>
                  <a:srgbClr val="7030A0"/>
                </a:solidFill>
                <a:latin typeface="+mj-lt"/>
              </a:rPr>
              <a:t>lay-person </a:t>
            </a:r>
            <a:r>
              <a:rPr lang="en-GB" sz="2000" dirty="0">
                <a:latin typeface="+mj-lt"/>
              </a:rPr>
              <a:t>who may need special instructions for the proper use and maintenance of the device. In this situation, efforts must be made to provide </a:t>
            </a:r>
            <a:r>
              <a:rPr lang="en-GB" sz="2000" b="1" dirty="0">
                <a:solidFill>
                  <a:srgbClr val="7030A0"/>
                </a:solidFill>
                <a:latin typeface="+mj-lt"/>
              </a:rPr>
              <a:t>non-technical instructions </a:t>
            </a:r>
            <a:r>
              <a:rPr lang="en-GB" sz="2000" dirty="0">
                <a:latin typeface="+mj-lt"/>
              </a:rPr>
              <a:t>and to </a:t>
            </a:r>
            <a:r>
              <a:rPr lang="en-GB" sz="2000" b="1" dirty="0">
                <a:solidFill>
                  <a:srgbClr val="7030A0"/>
                </a:solidFill>
                <a:latin typeface="+mj-lt"/>
              </a:rPr>
              <a:t>educate and help </a:t>
            </a:r>
            <a:r>
              <a:rPr lang="en-GB" sz="2000" dirty="0">
                <a:latin typeface="+mj-lt"/>
              </a:rPr>
              <a:t>the customer.</a:t>
            </a:r>
          </a:p>
        </p:txBody>
      </p:sp>
    </p:spTree>
    <p:extLst>
      <p:ext uri="{BB962C8B-B14F-4D97-AF65-F5344CB8AC3E}">
        <p14:creationId xmlns:p14="http://schemas.microsoft.com/office/powerpoint/2010/main" val="225534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User: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Rechthoek 2"/>
          <p:cNvSpPr/>
          <p:nvPr/>
        </p:nvSpPr>
        <p:spPr>
          <a:xfrm>
            <a:off x="3200400" y="1413407"/>
            <a:ext cx="8339668" cy="1746632"/>
          </a:xfrm>
          <a:prstGeom prst="rect">
            <a:avLst/>
          </a:prstGeom>
        </p:spPr>
        <p:txBody>
          <a:bodyPr wrap="square">
            <a:spAutoFit/>
          </a:bodyPr>
          <a:lstStyle/>
          <a:p>
            <a:pPr>
              <a:spcBef>
                <a:spcPts val="900"/>
              </a:spcBef>
            </a:pPr>
            <a:r>
              <a:rPr lang="en-GB" sz="2000" dirty="0" smtClean="0">
                <a:latin typeface="+mj-lt"/>
              </a:rPr>
              <a:t>The </a:t>
            </a:r>
            <a:r>
              <a:rPr lang="en-GB" sz="2000" dirty="0">
                <a:latin typeface="+mj-lt"/>
              </a:rPr>
              <a:t>User is usually a </a:t>
            </a:r>
            <a:r>
              <a:rPr lang="en-GB" sz="2000" b="1" dirty="0">
                <a:solidFill>
                  <a:srgbClr val="7030A0"/>
                </a:solidFill>
                <a:latin typeface="+mj-lt"/>
              </a:rPr>
              <a:t>professional</a:t>
            </a:r>
            <a:r>
              <a:rPr lang="en-GB" sz="2000" dirty="0">
                <a:latin typeface="+mj-lt"/>
              </a:rPr>
              <a:t> in a </a:t>
            </a:r>
            <a:r>
              <a:rPr lang="en-GB" sz="2000" dirty="0" smtClean="0">
                <a:latin typeface="+mj-lt"/>
              </a:rPr>
              <a:t>health care </a:t>
            </a:r>
            <a:r>
              <a:rPr lang="en-GB" sz="2000" dirty="0">
                <a:latin typeface="+mj-lt"/>
              </a:rPr>
              <a:t>facility, but may also be the </a:t>
            </a:r>
            <a:r>
              <a:rPr lang="en-GB" sz="2000" b="1" dirty="0" smtClean="0">
                <a:solidFill>
                  <a:srgbClr val="7030A0"/>
                </a:solidFill>
                <a:latin typeface="+mj-lt"/>
              </a:rPr>
              <a:t>patient</a:t>
            </a:r>
            <a:r>
              <a:rPr lang="en-GB" sz="2000" dirty="0" smtClean="0">
                <a:latin typeface="+mj-lt"/>
              </a:rPr>
              <a:t>.</a:t>
            </a:r>
            <a:endParaRPr lang="en-GB" sz="2000" dirty="0">
              <a:latin typeface="+mj-lt"/>
            </a:endParaRPr>
          </a:p>
          <a:p>
            <a:pPr>
              <a:spcBef>
                <a:spcPts val="900"/>
              </a:spcBef>
            </a:pPr>
            <a:r>
              <a:rPr lang="en-GB" sz="2000" dirty="0" smtClean="0">
                <a:latin typeface="+mj-lt"/>
              </a:rPr>
              <a:t>The </a:t>
            </a:r>
            <a:r>
              <a:rPr lang="en-GB" sz="2000" dirty="0">
                <a:latin typeface="+mj-lt"/>
              </a:rPr>
              <a:t>user should make sure that he/she has </a:t>
            </a:r>
            <a:r>
              <a:rPr lang="en-GB" sz="2000" b="1" dirty="0">
                <a:solidFill>
                  <a:srgbClr val="7030A0"/>
                </a:solidFill>
                <a:latin typeface="+mj-lt"/>
              </a:rPr>
              <a:t>qualifications</a:t>
            </a:r>
            <a:r>
              <a:rPr lang="en-GB" sz="2000" dirty="0">
                <a:latin typeface="+mj-lt"/>
              </a:rPr>
              <a:t> and </a:t>
            </a:r>
            <a:r>
              <a:rPr lang="en-GB" sz="2000" b="1" dirty="0">
                <a:solidFill>
                  <a:srgbClr val="7030A0"/>
                </a:solidFill>
                <a:latin typeface="+mj-lt"/>
              </a:rPr>
              <a:t>training</a:t>
            </a:r>
            <a:r>
              <a:rPr lang="en-GB" sz="2000" dirty="0">
                <a:latin typeface="+mj-lt"/>
              </a:rPr>
              <a:t> in the proper use </a:t>
            </a:r>
            <a:r>
              <a:rPr lang="en-GB" sz="2000" dirty="0" smtClean="0">
                <a:latin typeface="+mj-lt"/>
              </a:rPr>
              <a:t>of the </a:t>
            </a:r>
            <a:r>
              <a:rPr lang="en-GB" sz="2000" dirty="0">
                <a:latin typeface="+mj-lt"/>
              </a:rPr>
              <a:t>device, and is familiar with the indications, contra-indications and operating </a:t>
            </a:r>
            <a:r>
              <a:rPr lang="en-GB" sz="2000" dirty="0" smtClean="0">
                <a:latin typeface="+mj-lt"/>
              </a:rPr>
              <a:t>procedures recommended </a:t>
            </a:r>
            <a:r>
              <a:rPr lang="en-GB" sz="2000" dirty="0">
                <a:latin typeface="+mj-lt"/>
              </a:rPr>
              <a:t>by the manufacturer. </a:t>
            </a:r>
            <a:endParaRPr lang="en-GB" sz="2000" dirty="0" smtClean="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130" y="1436256"/>
            <a:ext cx="2293800" cy="1758959"/>
          </a:xfrm>
          <a:prstGeom prst="rect">
            <a:avLst/>
          </a:prstGeom>
        </p:spPr>
      </p:pic>
      <p:sp>
        <p:nvSpPr>
          <p:cNvPr id="5" name="Rechthoek 4"/>
          <p:cNvSpPr/>
          <p:nvPr/>
        </p:nvSpPr>
        <p:spPr>
          <a:xfrm>
            <a:off x="412130" y="4376632"/>
            <a:ext cx="10810765" cy="1323439"/>
          </a:xfrm>
          <a:prstGeom prst="rect">
            <a:avLst/>
          </a:prstGeom>
        </p:spPr>
        <p:txBody>
          <a:bodyPr wrap="square">
            <a:spAutoFit/>
          </a:bodyPr>
          <a:lstStyle/>
          <a:p>
            <a:r>
              <a:rPr lang="en-GB" sz="2000" dirty="0">
                <a:latin typeface="+mj-lt"/>
              </a:rPr>
              <a:t>When using medical devices, users should always bear in mind that the safety and health of the patients are in their hands. The user has the responsibility to employ the medical device only for the </a:t>
            </a:r>
            <a:r>
              <a:rPr lang="en-GB" sz="2000" b="1" dirty="0">
                <a:solidFill>
                  <a:srgbClr val="7030A0"/>
                </a:solidFill>
                <a:latin typeface="+mj-lt"/>
              </a:rPr>
              <a:t>intended indications </a:t>
            </a:r>
            <a:r>
              <a:rPr lang="en-GB" sz="2000" dirty="0">
                <a:latin typeface="+mj-lt"/>
              </a:rPr>
              <a:t>(or to assure that any non-indicated use of the medical device does not compromise the safety of the patient and other users). </a:t>
            </a:r>
          </a:p>
        </p:txBody>
      </p:sp>
      <p:sp>
        <p:nvSpPr>
          <p:cNvPr id="7" name="Rechthoek 6"/>
          <p:cNvSpPr/>
          <p:nvPr/>
        </p:nvSpPr>
        <p:spPr>
          <a:xfrm>
            <a:off x="412130" y="5768850"/>
            <a:ext cx="11127938" cy="400110"/>
          </a:xfrm>
          <a:prstGeom prst="rect">
            <a:avLst/>
          </a:prstGeom>
        </p:spPr>
        <p:txBody>
          <a:bodyPr wrap="square">
            <a:spAutoFit/>
          </a:bodyPr>
          <a:lstStyle/>
          <a:p>
            <a:r>
              <a:rPr lang="en-GB" sz="2000" b="1" dirty="0">
                <a:solidFill>
                  <a:srgbClr val="7030A0"/>
                </a:solidFill>
                <a:latin typeface="+mj-lt"/>
              </a:rPr>
              <a:t>The user also has the responsibility to ensure proper maintenance of medical devices during active use.</a:t>
            </a:r>
          </a:p>
        </p:txBody>
      </p:sp>
      <p:sp>
        <p:nvSpPr>
          <p:cNvPr id="4" name="Rechthoek 3"/>
          <p:cNvSpPr/>
          <p:nvPr/>
        </p:nvSpPr>
        <p:spPr>
          <a:xfrm>
            <a:off x="412130" y="3278092"/>
            <a:ext cx="10781962" cy="1015663"/>
          </a:xfrm>
          <a:prstGeom prst="rect">
            <a:avLst/>
          </a:prstGeom>
        </p:spPr>
        <p:txBody>
          <a:bodyPr wrap="square">
            <a:spAutoFit/>
          </a:bodyPr>
          <a:lstStyle/>
          <a:p>
            <a:pPr lvl="0">
              <a:spcBef>
                <a:spcPts val="900"/>
              </a:spcBef>
            </a:pPr>
            <a:r>
              <a:rPr lang="en-GB" sz="2000" dirty="0">
                <a:solidFill>
                  <a:srgbClr val="000000"/>
                </a:solidFill>
                <a:latin typeface="Calibri Light" panose="020F0302020204030204"/>
              </a:rPr>
              <a:t>It is crucial that experience gained with medical devices be shared with other users, the vendor and manufacturer to </a:t>
            </a:r>
            <a:r>
              <a:rPr lang="en-GB" sz="2000" b="1" dirty="0">
                <a:solidFill>
                  <a:srgbClr val="7030A0"/>
                </a:solidFill>
                <a:latin typeface="Calibri Light" panose="020F0302020204030204"/>
              </a:rPr>
              <a:t>prevent future problems</a:t>
            </a:r>
            <a:r>
              <a:rPr lang="en-GB" sz="2000" dirty="0">
                <a:solidFill>
                  <a:srgbClr val="000000"/>
                </a:solidFill>
                <a:latin typeface="Calibri Light" panose="020F0302020204030204"/>
              </a:rPr>
              <a:t>. This can be done by </a:t>
            </a:r>
            <a:r>
              <a:rPr lang="en-GB" sz="2000" b="1" dirty="0">
                <a:solidFill>
                  <a:srgbClr val="7030A0"/>
                </a:solidFill>
                <a:latin typeface="Calibri Light" panose="020F0302020204030204"/>
              </a:rPr>
              <a:t>reporting any incidents</a:t>
            </a:r>
            <a:r>
              <a:rPr lang="en-GB" sz="2000" dirty="0">
                <a:solidFill>
                  <a:srgbClr val="000000"/>
                </a:solidFill>
                <a:latin typeface="Calibri Light" panose="020F0302020204030204"/>
              </a:rPr>
              <a:t> to a coordinating centre from which warnings can be issued.</a:t>
            </a:r>
          </a:p>
        </p:txBody>
      </p:sp>
    </p:spTree>
    <p:extLst>
      <p:ext uri="{BB962C8B-B14F-4D97-AF65-F5344CB8AC3E}">
        <p14:creationId xmlns:p14="http://schemas.microsoft.com/office/powerpoint/2010/main" val="2444989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User: disposal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Rechthoek 2"/>
          <p:cNvSpPr/>
          <p:nvPr/>
        </p:nvSpPr>
        <p:spPr>
          <a:xfrm>
            <a:off x="3200400" y="1436256"/>
            <a:ext cx="8339668" cy="707886"/>
          </a:xfrm>
          <a:prstGeom prst="rect">
            <a:avLst/>
          </a:prstGeom>
        </p:spPr>
        <p:txBody>
          <a:bodyPr wrap="square">
            <a:spAutoFit/>
          </a:bodyPr>
          <a:lstStyle/>
          <a:p>
            <a:pPr>
              <a:spcBef>
                <a:spcPts val="900"/>
              </a:spcBef>
            </a:pPr>
            <a:r>
              <a:rPr lang="en-GB" sz="2000" dirty="0" smtClean="0">
                <a:latin typeface="+mj-lt"/>
              </a:rPr>
              <a:t>The user has </a:t>
            </a:r>
            <a:r>
              <a:rPr lang="en-GB" sz="2000" dirty="0">
                <a:latin typeface="+mj-lt"/>
              </a:rPr>
              <a:t>the responsibility to </a:t>
            </a:r>
            <a:r>
              <a:rPr lang="en-GB" sz="2000" b="1" dirty="0">
                <a:solidFill>
                  <a:srgbClr val="7030A0"/>
                </a:solidFill>
                <a:latin typeface="+mj-lt"/>
              </a:rPr>
              <a:t>ensure </a:t>
            </a:r>
            <a:r>
              <a:rPr lang="en-GB" sz="2000" dirty="0" smtClean="0">
                <a:latin typeface="+mj-lt"/>
              </a:rPr>
              <a:t>safe </a:t>
            </a:r>
            <a:r>
              <a:rPr lang="en-GB" sz="2000" dirty="0">
                <a:latin typeface="+mj-lt"/>
              </a:rPr>
              <a:t>disposal of obsolete medical </a:t>
            </a:r>
            <a:r>
              <a:rPr lang="en-GB" sz="2000" dirty="0" smtClean="0">
                <a:latin typeface="+mj-lt"/>
              </a:rPr>
              <a:t>devices</a:t>
            </a:r>
            <a:endParaRPr lang="en-US" sz="2000" dirty="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130" y="1436256"/>
            <a:ext cx="2293800" cy="1758959"/>
          </a:xfrm>
          <a:prstGeom prst="rect">
            <a:avLst/>
          </a:prstGeom>
        </p:spPr>
      </p:pic>
      <p:sp>
        <p:nvSpPr>
          <p:cNvPr id="4" name="Rechthoek 3"/>
          <p:cNvSpPr/>
          <p:nvPr/>
        </p:nvSpPr>
        <p:spPr>
          <a:xfrm>
            <a:off x="467704" y="3578755"/>
            <a:ext cx="11226800" cy="1015663"/>
          </a:xfrm>
          <a:prstGeom prst="rect">
            <a:avLst/>
          </a:prstGeom>
        </p:spPr>
        <p:txBody>
          <a:bodyPr wrap="square">
            <a:spAutoFit/>
          </a:bodyPr>
          <a:lstStyle/>
          <a:p>
            <a:r>
              <a:rPr lang="en-GB" sz="2000" dirty="0">
                <a:latin typeface="+mj-lt"/>
              </a:rPr>
              <a:t>Disposal of certain types of devices should follow specific and stringent safety rules. </a:t>
            </a:r>
            <a:r>
              <a:rPr lang="en-GB" sz="2000" dirty="0" smtClean="0">
                <a:latin typeface="+mj-lt"/>
              </a:rPr>
              <a:t>For example</a:t>
            </a:r>
            <a:r>
              <a:rPr lang="en-GB" sz="2000" dirty="0">
                <a:latin typeface="+mj-lt"/>
              </a:rPr>
              <a:t>, devices that are </a:t>
            </a:r>
            <a:r>
              <a:rPr lang="en-GB" sz="2000" b="1" dirty="0">
                <a:solidFill>
                  <a:srgbClr val="7030A0"/>
                </a:solidFill>
                <a:latin typeface="+mj-lt"/>
              </a:rPr>
              <a:t>contaminated</a:t>
            </a:r>
            <a:r>
              <a:rPr lang="en-GB" sz="2000" dirty="0">
                <a:latin typeface="+mj-lt"/>
              </a:rPr>
              <a:t> after use (e.g. syringes) or devices that </a:t>
            </a:r>
            <a:r>
              <a:rPr lang="en-GB" sz="2000" dirty="0" smtClean="0">
                <a:latin typeface="+mj-lt"/>
              </a:rPr>
              <a:t>contain toxic </a:t>
            </a:r>
            <a:r>
              <a:rPr lang="en-GB" sz="2000" dirty="0">
                <a:latin typeface="+mj-lt"/>
              </a:rPr>
              <a:t>chemicals, can present hazards to people or the environment and must be </a:t>
            </a:r>
            <a:r>
              <a:rPr lang="en-GB" sz="2000" dirty="0" smtClean="0">
                <a:latin typeface="+mj-lt"/>
              </a:rPr>
              <a:t>disposed of </a:t>
            </a:r>
            <a:r>
              <a:rPr lang="en-GB" sz="2000" dirty="0">
                <a:latin typeface="+mj-lt"/>
              </a:rPr>
              <a:t>properly</a:t>
            </a:r>
            <a:r>
              <a:rPr lang="en-GB" sz="2000" dirty="0" smtClean="0">
                <a:latin typeface="+mj-lt"/>
              </a:rPr>
              <a:t>.</a:t>
            </a:r>
            <a:endParaRPr lang="en-US" sz="2000" dirty="0">
              <a:latin typeface="+mj-lt"/>
            </a:endParaRPr>
          </a:p>
        </p:txBody>
      </p:sp>
    </p:spTree>
    <p:extLst>
      <p:ext uri="{BB962C8B-B14F-4D97-AF65-F5344CB8AC3E}">
        <p14:creationId xmlns:p14="http://schemas.microsoft.com/office/powerpoint/2010/main" val="231265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Public</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Rechthoek 3"/>
          <p:cNvSpPr/>
          <p:nvPr/>
        </p:nvSpPr>
        <p:spPr>
          <a:xfrm>
            <a:off x="4628530" y="1570699"/>
            <a:ext cx="7148603" cy="1785104"/>
          </a:xfrm>
          <a:prstGeom prst="rect">
            <a:avLst/>
          </a:prstGeom>
        </p:spPr>
        <p:txBody>
          <a:bodyPr wrap="square">
            <a:spAutoFit/>
          </a:bodyPr>
          <a:lstStyle/>
          <a:p>
            <a:pPr>
              <a:spcBef>
                <a:spcPts val="1200"/>
              </a:spcBef>
            </a:pPr>
            <a:r>
              <a:rPr lang="en-GB" sz="2000" dirty="0">
                <a:latin typeface="+mj-lt"/>
              </a:rPr>
              <a:t>The public are the ultimate beneficiary of medical devices. </a:t>
            </a:r>
            <a:endParaRPr lang="en-GB" sz="2000" dirty="0" smtClean="0">
              <a:latin typeface="+mj-lt"/>
            </a:endParaRPr>
          </a:p>
          <a:p>
            <a:pPr>
              <a:spcBef>
                <a:spcPts val="1200"/>
              </a:spcBef>
            </a:pPr>
            <a:r>
              <a:rPr lang="en-GB" sz="2000" dirty="0" smtClean="0">
                <a:latin typeface="+mj-lt"/>
              </a:rPr>
              <a:t>They </a:t>
            </a:r>
            <a:r>
              <a:rPr lang="en-GB" sz="2000" dirty="0">
                <a:latin typeface="+mj-lt"/>
              </a:rPr>
              <a:t>should be fully </a:t>
            </a:r>
            <a:r>
              <a:rPr lang="en-GB" sz="2000" dirty="0" smtClean="0">
                <a:latin typeface="+mj-lt"/>
              </a:rPr>
              <a:t>aware that </a:t>
            </a:r>
            <a:r>
              <a:rPr lang="en-GB" sz="2000" dirty="0">
                <a:latin typeface="+mj-lt"/>
              </a:rPr>
              <a:t>all devices carry a certain risk and that they can help to promote safety and </a:t>
            </a:r>
            <a:r>
              <a:rPr lang="en-GB" sz="2000" dirty="0" smtClean="0">
                <a:latin typeface="+mj-lt"/>
              </a:rPr>
              <a:t>performance through </a:t>
            </a:r>
            <a:r>
              <a:rPr lang="en-GB" sz="2000" b="1" dirty="0">
                <a:solidFill>
                  <a:srgbClr val="7030A0"/>
                </a:solidFill>
                <a:latin typeface="+mj-lt"/>
              </a:rPr>
              <a:t>self education </a:t>
            </a:r>
            <a:r>
              <a:rPr lang="en-GB" sz="2000" dirty="0">
                <a:latin typeface="+mj-lt"/>
              </a:rPr>
              <a:t>and by putting “</a:t>
            </a:r>
            <a:r>
              <a:rPr lang="en-GB" sz="2000" b="1" dirty="0">
                <a:solidFill>
                  <a:srgbClr val="7030A0"/>
                </a:solidFill>
                <a:latin typeface="+mj-lt"/>
              </a:rPr>
              <a:t>customer pressure</a:t>
            </a:r>
            <a:r>
              <a:rPr lang="en-GB" sz="2000" dirty="0">
                <a:latin typeface="+mj-lt"/>
              </a:rPr>
              <a:t>” </a:t>
            </a:r>
            <a:r>
              <a:rPr lang="en-GB" sz="2000" dirty="0" smtClean="0">
                <a:latin typeface="+mj-lt"/>
              </a:rPr>
              <a:t>on manufacturers </a:t>
            </a:r>
            <a:r>
              <a:rPr lang="en-GB" sz="2000" dirty="0">
                <a:latin typeface="+mj-lt"/>
              </a:rPr>
              <a:t>to comply with standards</a:t>
            </a:r>
            <a:r>
              <a:rPr lang="en-GB" sz="2000" dirty="0" smtClean="0">
                <a:latin typeface="+mj-lt"/>
              </a:rPr>
              <a:t>.</a:t>
            </a:r>
            <a:endParaRPr lang="en-GB" sz="2000" dirty="0">
              <a:latin typeface="+mj-lt"/>
            </a:endParaRP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a:blip r:embed="rId2"/>
          <a:stretch>
            <a:fillRect/>
          </a:stretch>
        </p:blipFill>
        <p:spPr>
          <a:xfrm>
            <a:off x="467704" y="1436256"/>
            <a:ext cx="3903624" cy="1737518"/>
          </a:xfrm>
          <a:prstGeom prst="rect">
            <a:avLst/>
          </a:prstGeom>
        </p:spPr>
      </p:pic>
      <p:grpSp>
        <p:nvGrpSpPr>
          <p:cNvPr id="10" name="Groep 9"/>
          <p:cNvGrpSpPr/>
          <p:nvPr/>
        </p:nvGrpSpPr>
        <p:grpSpPr>
          <a:xfrm>
            <a:off x="592667" y="3641667"/>
            <a:ext cx="10930467" cy="2505133"/>
            <a:chOff x="592667" y="3641667"/>
            <a:chExt cx="10930467" cy="2505133"/>
          </a:xfrm>
        </p:grpSpPr>
        <p:sp>
          <p:nvSpPr>
            <p:cNvPr id="5" name="Rechthoek 4"/>
            <p:cNvSpPr/>
            <p:nvPr/>
          </p:nvSpPr>
          <p:spPr>
            <a:xfrm>
              <a:off x="592667" y="3822109"/>
              <a:ext cx="6096000" cy="1938992"/>
            </a:xfrm>
            <a:prstGeom prst="rect">
              <a:avLst/>
            </a:prstGeom>
          </p:spPr>
          <p:txBody>
            <a:bodyPr>
              <a:spAutoFit/>
            </a:bodyPr>
            <a:lstStyle/>
            <a:p>
              <a:pPr lvl="0">
                <a:spcBef>
                  <a:spcPts val="1200"/>
                </a:spcBef>
              </a:pPr>
              <a:r>
                <a:rPr lang="en-GB" sz="2000" dirty="0">
                  <a:solidFill>
                    <a:srgbClr val="000000"/>
                  </a:solidFill>
                  <a:latin typeface="Calibri Light" panose="020F0302020204030204"/>
                </a:rPr>
                <a:t>Medical devices are increasingly available for home use, </a:t>
              </a:r>
              <a:r>
                <a:rPr lang="en-GB" sz="2000" b="1" dirty="0">
                  <a:solidFill>
                    <a:srgbClr val="7030A0"/>
                  </a:solidFill>
                  <a:latin typeface="Calibri Light" panose="020F0302020204030204"/>
                </a:rPr>
                <a:t>making the Public also the User</a:t>
              </a:r>
              <a:r>
                <a:rPr lang="en-GB" sz="2000" dirty="0">
                  <a:solidFill>
                    <a:srgbClr val="000000"/>
                  </a:solidFill>
                  <a:latin typeface="Calibri Light" panose="020F0302020204030204"/>
                </a:rPr>
                <a:t>. Purchasers of home-use medical devices should be aware of associated risks and take the responsibility </a:t>
              </a:r>
              <a:r>
                <a:rPr lang="en-GB" sz="2000" b="1" dirty="0">
                  <a:solidFill>
                    <a:srgbClr val="7030A0"/>
                  </a:solidFill>
                  <a:latin typeface="Calibri Light" panose="020F0302020204030204"/>
                </a:rPr>
                <a:t>to become educated </a:t>
              </a:r>
              <a:r>
                <a:rPr lang="en-GB" sz="2000" dirty="0">
                  <a:solidFill>
                    <a:srgbClr val="000000"/>
                  </a:solidFill>
                  <a:latin typeface="Calibri Light" panose="020F0302020204030204"/>
                </a:rPr>
                <a:t>in the functions and correct operating procedures for those devices.</a:t>
              </a:r>
              <a:endParaRPr lang="en-US" sz="2000" dirty="0">
                <a:solidFill>
                  <a:srgbClr val="000000"/>
                </a:solidFill>
                <a:latin typeface="Calibri Light" panose="020F0302020204030204"/>
              </a:endParaRPr>
            </a:p>
          </p:txBody>
        </p:sp>
        <p:pic>
          <p:nvPicPr>
            <p:cNvPr id="9" name="Afbeelding 8"/>
            <p:cNvPicPr>
              <a:picLocks noChangeAspect="1"/>
            </p:cNvPicPr>
            <p:nvPr/>
          </p:nvPicPr>
          <p:blipFill>
            <a:blip r:embed="rId3"/>
            <a:stretch>
              <a:fillRect/>
            </a:stretch>
          </p:blipFill>
          <p:spPr>
            <a:xfrm>
              <a:off x="7069564" y="3641667"/>
              <a:ext cx="4453570" cy="2505133"/>
            </a:xfrm>
            <a:prstGeom prst="rect">
              <a:avLst/>
            </a:prstGeom>
          </p:spPr>
        </p:pic>
      </p:grpSp>
    </p:spTree>
    <p:extLst>
      <p:ext uri="{BB962C8B-B14F-4D97-AF65-F5344CB8AC3E}">
        <p14:creationId xmlns:p14="http://schemas.microsoft.com/office/powerpoint/2010/main" val="52885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3" name="Rechthoek 2"/>
          <p:cNvSpPr/>
          <p:nvPr/>
        </p:nvSpPr>
        <p:spPr>
          <a:xfrm>
            <a:off x="467704" y="2985669"/>
            <a:ext cx="5852663" cy="1015663"/>
          </a:xfrm>
          <a:prstGeom prst="rect">
            <a:avLst/>
          </a:prstGeom>
        </p:spPr>
        <p:txBody>
          <a:bodyPr wrap="square">
            <a:spAutoFit/>
          </a:bodyPr>
          <a:lstStyle/>
          <a:p>
            <a:pPr>
              <a:spcBef>
                <a:spcPts val="1200"/>
              </a:spcBef>
            </a:pPr>
            <a:r>
              <a:rPr lang="en-GB" sz="2000" dirty="0" smtClean="0">
                <a:latin typeface="+mj-lt"/>
              </a:rPr>
              <a:t>It </a:t>
            </a:r>
            <a:r>
              <a:rPr lang="en-GB" sz="2000" dirty="0">
                <a:latin typeface="+mj-lt"/>
              </a:rPr>
              <a:t>should provide leadership in </a:t>
            </a:r>
            <a:r>
              <a:rPr lang="en-GB" sz="2000" b="1" dirty="0">
                <a:solidFill>
                  <a:srgbClr val="7030A0"/>
                </a:solidFill>
                <a:latin typeface="+mj-lt"/>
              </a:rPr>
              <a:t>creating healthy cooperation among stakeholders </a:t>
            </a:r>
            <a:r>
              <a:rPr lang="en-GB" sz="2000" dirty="0" smtClean="0">
                <a:latin typeface="+mj-lt"/>
              </a:rPr>
              <a:t>in establishing </a:t>
            </a:r>
            <a:r>
              <a:rPr lang="en-GB" sz="2000" dirty="0">
                <a:latin typeface="+mj-lt"/>
              </a:rPr>
              <a:t>policies and regulations that are fair and clear to all. </a:t>
            </a:r>
            <a:endParaRPr lang="en-GB" sz="2000" dirty="0" smtClean="0">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a:blip r:embed="rId2"/>
          <a:stretch>
            <a:fillRect/>
          </a:stretch>
        </p:blipFill>
        <p:spPr>
          <a:xfrm>
            <a:off x="8654970" y="1416862"/>
            <a:ext cx="2674518" cy="1593330"/>
          </a:xfrm>
          <a:prstGeom prst="rect">
            <a:avLst/>
          </a:prstGeom>
        </p:spPr>
      </p:pic>
      <p:pic>
        <p:nvPicPr>
          <p:cNvPr id="5" name="Afbeelding 4"/>
          <p:cNvPicPr>
            <a:picLocks noChangeAspect="1"/>
          </p:cNvPicPr>
          <p:nvPr/>
        </p:nvPicPr>
        <p:blipFill>
          <a:blip r:embed="rId3"/>
          <a:stretch>
            <a:fillRect/>
          </a:stretch>
        </p:blipFill>
        <p:spPr>
          <a:xfrm>
            <a:off x="8992129" y="3715279"/>
            <a:ext cx="2809875" cy="1628775"/>
          </a:xfrm>
          <a:prstGeom prst="rect">
            <a:avLst/>
          </a:prstGeom>
        </p:spPr>
      </p:pic>
      <p:sp>
        <p:nvSpPr>
          <p:cNvPr id="7" name="Rechthoek 6"/>
          <p:cNvSpPr/>
          <p:nvPr/>
        </p:nvSpPr>
        <p:spPr>
          <a:xfrm>
            <a:off x="412129" y="1552954"/>
            <a:ext cx="6860737" cy="1015663"/>
          </a:xfrm>
          <a:prstGeom prst="rect">
            <a:avLst/>
          </a:prstGeom>
        </p:spPr>
        <p:txBody>
          <a:bodyPr wrap="square">
            <a:spAutoFit/>
          </a:bodyPr>
          <a:lstStyle/>
          <a:p>
            <a:pPr lvl="0">
              <a:spcBef>
                <a:spcPts val="1200"/>
              </a:spcBef>
            </a:pPr>
            <a:r>
              <a:rPr lang="en-GB" sz="2000" dirty="0">
                <a:solidFill>
                  <a:srgbClr val="000000"/>
                </a:solidFill>
                <a:latin typeface="Calibri Light" panose="020F0302020204030204"/>
              </a:rPr>
              <a:t>The government has the responsibility to </a:t>
            </a:r>
            <a:r>
              <a:rPr lang="en-GB" sz="2000" b="1" dirty="0">
                <a:solidFill>
                  <a:srgbClr val="7030A0"/>
                </a:solidFill>
                <a:latin typeface="Calibri Light" panose="020F0302020204030204"/>
              </a:rPr>
              <a:t>oversee the efforts of manufacturers and vendors </a:t>
            </a:r>
            <a:r>
              <a:rPr lang="en-GB" sz="2000" dirty="0">
                <a:solidFill>
                  <a:srgbClr val="000000"/>
                </a:solidFill>
                <a:latin typeface="Calibri Light" panose="020F0302020204030204"/>
              </a:rPr>
              <a:t>and ensure that medical devices sold or made available in the country are safe and effective.</a:t>
            </a:r>
          </a:p>
        </p:txBody>
      </p:sp>
      <p:sp>
        <p:nvSpPr>
          <p:cNvPr id="9" name="Rechthoek 8"/>
          <p:cNvSpPr/>
          <p:nvPr/>
        </p:nvSpPr>
        <p:spPr>
          <a:xfrm>
            <a:off x="476250" y="4364197"/>
            <a:ext cx="7575550" cy="707886"/>
          </a:xfrm>
          <a:prstGeom prst="rect">
            <a:avLst/>
          </a:prstGeom>
        </p:spPr>
        <p:txBody>
          <a:bodyPr wrap="square">
            <a:spAutoFit/>
          </a:bodyPr>
          <a:lstStyle/>
          <a:p>
            <a:pPr lvl="0">
              <a:spcBef>
                <a:spcPts val="1200"/>
              </a:spcBef>
            </a:pPr>
            <a:r>
              <a:rPr lang="en-GB" sz="2000" b="1" dirty="0">
                <a:solidFill>
                  <a:srgbClr val="7030A0"/>
                </a:solidFill>
                <a:latin typeface="Calibri Light" panose="020F0302020204030204"/>
              </a:rPr>
              <a:t>Policies and regulations should be reviewed </a:t>
            </a:r>
            <a:r>
              <a:rPr lang="en-GB" sz="2000" dirty="0">
                <a:solidFill>
                  <a:srgbClr val="000000"/>
                </a:solidFill>
                <a:latin typeface="Calibri Light" panose="020F0302020204030204"/>
              </a:rPr>
              <a:t>periodically to respond to changes in technologies by incorporating appropriate amendments.</a:t>
            </a:r>
            <a:endParaRPr lang="en-US" sz="2000" dirty="0">
              <a:solidFill>
                <a:srgbClr val="000000"/>
              </a:solidFill>
              <a:latin typeface="Calibri Light" panose="020F0302020204030204"/>
            </a:endParaRPr>
          </a:p>
        </p:txBody>
      </p:sp>
    </p:spTree>
    <p:extLst>
      <p:ext uri="{BB962C8B-B14F-4D97-AF65-F5344CB8AC3E}">
        <p14:creationId xmlns:p14="http://schemas.microsoft.com/office/powerpoint/2010/main" val="350235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039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Shared Responsibility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0650" y="1341556"/>
            <a:ext cx="6523049" cy="4475044"/>
          </a:xfrm>
          <a:prstGeom prst="rect">
            <a:avLst/>
          </a:prstGeom>
        </p:spPr>
      </p:pic>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76250" y="1538834"/>
            <a:ext cx="5890683" cy="1015663"/>
          </a:xfrm>
          <a:prstGeom prst="rect">
            <a:avLst/>
          </a:prstGeom>
        </p:spPr>
        <p:txBody>
          <a:bodyPr wrap="square">
            <a:spAutoFit/>
          </a:bodyPr>
          <a:lstStyle/>
          <a:p>
            <a:r>
              <a:rPr lang="en-GB" sz="2000" dirty="0" smtClean="0">
                <a:latin typeface="+mj-lt"/>
              </a:rPr>
              <a:t>The </a:t>
            </a:r>
            <a:r>
              <a:rPr lang="en-GB" sz="2000" dirty="0">
                <a:latin typeface="+mj-lt"/>
              </a:rPr>
              <a:t>ideal conditions that will ensure the safety and performance of </a:t>
            </a:r>
            <a:r>
              <a:rPr lang="en-GB" sz="2000" dirty="0" smtClean="0">
                <a:latin typeface="+mj-lt"/>
              </a:rPr>
              <a:t>medical devices </a:t>
            </a:r>
            <a:r>
              <a:rPr lang="en-GB" sz="2000" dirty="0">
                <a:latin typeface="+mj-lt"/>
              </a:rPr>
              <a:t>require </a:t>
            </a:r>
            <a:r>
              <a:rPr lang="en-GB" sz="2000" b="1" dirty="0">
                <a:solidFill>
                  <a:srgbClr val="7030A0"/>
                </a:solidFill>
                <a:latin typeface="+mj-lt"/>
              </a:rPr>
              <a:t>shared responsibility</a:t>
            </a:r>
            <a:r>
              <a:rPr lang="en-GB" sz="2000" dirty="0">
                <a:latin typeface="+mj-lt"/>
              </a:rPr>
              <a:t> by all </a:t>
            </a:r>
            <a:r>
              <a:rPr lang="en-GB" sz="2000" dirty="0" smtClean="0">
                <a:latin typeface="+mj-lt"/>
              </a:rPr>
              <a:t>stakeholders. </a:t>
            </a:r>
            <a:endParaRPr lang="en-US" sz="2000" dirty="0">
              <a:latin typeface="+mj-lt"/>
            </a:endParaRPr>
          </a:p>
        </p:txBody>
      </p:sp>
      <p:sp>
        <p:nvSpPr>
          <p:cNvPr id="12" name="Rechthoek 11"/>
          <p:cNvSpPr/>
          <p:nvPr/>
        </p:nvSpPr>
        <p:spPr>
          <a:xfrm>
            <a:off x="467704" y="3370463"/>
            <a:ext cx="3613229" cy="1015663"/>
          </a:xfrm>
          <a:prstGeom prst="rect">
            <a:avLst/>
          </a:prstGeom>
        </p:spPr>
        <p:txBody>
          <a:bodyPr wrap="square">
            <a:spAutoFit/>
          </a:bodyPr>
          <a:lstStyle/>
          <a:p>
            <a:pPr algn="ctr"/>
            <a:r>
              <a:rPr lang="en-GB" sz="2000" dirty="0" smtClean="0">
                <a:latin typeface="+mj-lt"/>
              </a:rPr>
              <a:t>This requires continuous good </a:t>
            </a:r>
          </a:p>
          <a:p>
            <a:pPr algn="ctr"/>
            <a:r>
              <a:rPr lang="en-GB" sz="2000" b="1" dirty="0" smtClean="0">
                <a:solidFill>
                  <a:srgbClr val="7030A0"/>
                </a:solidFill>
                <a:latin typeface="+mj-lt"/>
              </a:rPr>
              <a:t>communication</a:t>
            </a:r>
            <a:r>
              <a:rPr lang="en-GB" sz="2000" dirty="0" smtClean="0">
                <a:latin typeface="+mj-lt"/>
              </a:rPr>
              <a:t> and </a:t>
            </a:r>
            <a:r>
              <a:rPr lang="en-GB" sz="2000" b="1" dirty="0" smtClean="0">
                <a:solidFill>
                  <a:srgbClr val="7030A0"/>
                </a:solidFill>
                <a:latin typeface="+mj-lt"/>
              </a:rPr>
              <a:t>cooperation </a:t>
            </a:r>
            <a:r>
              <a:rPr lang="en-GB" sz="2000" dirty="0" smtClean="0">
                <a:latin typeface="+mj-lt"/>
              </a:rPr>
              <a:t>symbolized in the picture. </a:t>
            </a:r>
            <a:endParaRPr lang="en-US" sz="2000" dirty="0">
              <a:latin typeface="+mj-lt"/>
            </a:endParaRPr>
          </a:p>
        </p:txBody>
      </p:sp>
    </p:spTree>
    <p:extLst>
      <p:ext uri="{BB962C8B-B14F-4D97-AF65-F5344CB8AC3E}">
        <p14:creationId xmlns:p14="http://schemas.microsoft.com/office/powerpoint/2010/main" val="4071221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00393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Shared Responsibility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76250" y="2141014"/>
            <a:ext cx="6830483" cy="2554545"/>
          </a:xfrm>
          <a:prstGeom prst="rect">
            <a:avLst/>
          </a:prstGeom>
        </p:spPr>
        <p:txBody>
          <a:bodyPr wrap="square">
            <a:spAutoFit/>
          </a:bodyPr>
          <a:lstStyle/>
          <a:p>
            <a:r>
              <a:rPr lang="en-GB" sz="2000" dirty="0">
                <a:latin typeface="+mj-lt"/>
              </a:rPr>
              <a:t>The most important factor that ensures the cooperation of all these stakeholders is </a:t>
            </a:r>
            <a:r>
              <a:rPr lang="en-GB" sz="2000" dirty="0" smtClean="0">
                <a:latin typeface="+mj-lt"/>
              </a:rPr>
              <a:t>an </a:t>
            </a:r>
            <a:r>
              <a:rPr lang="en-GB" sz="2000" b="1" dirty="0" smtClean="0">
                <a:solidFill>
                  <a:srgbClr val="7030A0"/>
                </a:solidFill>
                <a:latin typeface="+mj-lt"/>
              </a:rPr>
              <a:t>informed </a:t>
            </a:r>
            <a:r>
              <a:rPr lang="en-GB" sz="2000" b="1" dirty="0">
                <a:solidFill>
                  <a:srgbClr val="7030A0"/>
                </a:solidFill>
                <a:latin typeface="+mj-lt"/>
              </a:rPr>
              <a:t>and common understanding of the issues</a:t>
            </a:r>
            <a:r>
              <a:rPr lang="en-GB" sz="2000" dirty="0">
                <a:latin typeface="+mj-lt"/>
              </a:rPr>
              <a:t>. </a:t>
            </a:r>
            <a:endParaRPr lang="en-GB" sz="2000" dirty="0" smtClean="0">
              <a:latin typeface="+mj-lt"/>
            </a:endParaRPr>
          </a:p>
          <a:p>
            <a:endParaRPr lang="en-GB" sz="2000" dirty="0">
              <a:latin typeface="+mj-lt"/>
            </a:endParaRPr>
          </a:p>
          <a:p>
            <a:r>
              <a:rPr lang="en-GB" sz="2000" dirty="0" smtClean="0">
                <a:latin typeface="+mj-lt"/>
              </a:rPr>
              <a:t>Shared </a:t>
            </a:r>
            <a:r>
              <a:rPr lang="en-GB" sz="2000" dirty="0">
                <a:latin typeface="+mj-lt"/>
              </a:rPr>
              <a:t>understanding and </a:t>
            </a:r>
            <a:r>
              <a:rPr lang="en-GB" sz="2000" dirty="0" smtClean="0">
                <a:latin typeface="+mj-lt"/>
              </a:rPr>
              <a:t>responsibility are </a:t>
            </a:r>
            <a:r>
              <a:rPr lang="en-GB" sz="2000" dirty="0">
                <a:latin typeface="+mj-lt"/>
              </a:rPr>
              <a:t>achieved through </a:t>
            </a:r>
            <a:r>
              <a:rPr lang="en-GB" sz="2000" b="1" dirty="0">
                <a:solidFill>
                  <a:srgbClr val="7030A0"/>
                </a:solidFill>
                <a:latin typeface="+mj-lt"/>
              </a:rPr>
              <a:t>communication and mutual education</a:t>
            </a:r>
            <a:r>
              <a:rPr lang="en-GB" sz="2000" dirty="0">
                <a:latin typeface="+mj-lt"/>
              </a:rPr>
              <a:t>, which can be </a:t>
            </a:r>
            <a:r>
              <a:rPr lang="en-GB" sz="2000" dirty="0" smtClean="0">
                <a:latin typeface="+mj-lt"/>
              </a:rPr>
              <a:t>effectively achieved </a:t>
            </a:r>
            <a:r>
              <a:rPr lang="en-GB" sz="2000" dirty="0">
                <a:latin typeface="+mj-lt"/>
              </a:rPr>
              <a:t>by having all stakeholders participate in establishing the process that </a:t>
            </a:r>
            <a:r>
              <a:rPr lang="en-GB" sz="2000" dirty="0" smtClean="0">
                <a:latin typeface="+mj-lt"/>
              </a:rPr>
              <a:t>ensures safety </a:t>
            </a:r>
            <a:r>
              <a:rPr lang="en-GB" sz="2000" dirty="0">
                <a:latin typeface="+mj-lt"/>
              </a:rPr>
              <a:t>and performance of medical devices.</a:t>
            </a:r>
            <a:endParaRPr lang="en-US" sz="2000" dirty="0">
              <a:latin typeface="+mj-lt"/>
            </a:endParaRPr>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97799" y="1590816"/>
            <a:ext cx="4013201" cy="3506117"/>
          </a:xfrm>
          <a:prstGeom prst="rect">
            <a:avLst/>
          </a:prstGeom>
        </p:spPr>
      </p:pic>
    </p:spTree>
    <p:extLst>
      <p:ext uri="{BB962C8B-B14F-4D97-AF65-F5344CB8AC3E}">
        <p14:creationId xmlns:p14="http://schemas.microsoft.com/office/powerpoint/2010/main" val="248999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87966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0428818"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ensuring the safety of medical equipment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375" y="2189085"/>
            <a:ext cx="11293358" cy="1758959"/>
          </a:xfrm>
          <a:prstGeom prst="rect">
            <a:avLst/>
          </a:prstGeom>
        </p:spPr>
      </p:pic>
      <p:sp>
        <p:nvSpPr>
          <p:cNvPr id="12" name="Rechthoek 11"/>
          <p:cNvSpPr/>
          <p:nvPr/>
        </p:nvSpPr>
        <p:spPr>
          <a:xfrm>
            <a:off x="4333226" y="5599360"/>
            <a:ext cx="7248507" cy="400110"/>
          </a:xfrm>
          <a:prstGeom prst="rect">
            <a:avLst/>
          </a:prstGeom>
        </p:spPr>
        <p:txBody>
          <a:bodyPr wrap="square">
            <a:spAutoFit/>
          </a:bodyPr>
          <a:lstStyle/>
          <a:p>
            <a:pPr algn="ctr"/>
            <a:r>
              <a:rPr lang="en-GB" sz="2000" dirty="0" smtClean="0">
                <a:latin typeface="+mj-lt"/>
              </a:rPr>
              <a:t>All </a:t>
            </a:r>
            <a:r>
              <a:rPr lang="en-GB" sz="2000" dirty="0">
                <a:latin typeface="+mj-lt"/>
              </a:rPr>
              <a:t>five play critical roles in ensuring the safety of medical </a:t>
            </a:r>
            <a:r>
              <a:rPr lang="en-GB" sz="2000" dirty="0" smtClean="0">
                <a:latin typeface="+mj-lt"/>
              </a:rPr>
              <a:t>devices</a:t>
            </a:r>
            <a:endParaRPr lang="en-US" sz="2000" dirty="0">
              <a:latin typeface="+mj-lt"/>
            </a:endParaRPr>
          </a:p>
        </p:txBody>
      </p:sp>
      <p:sp>
        <p:nvSpPr>
          <p:cNvPr id="3" name="Tekstvak 2"/>
          <p:cNvSpPr txBox="1"/>
          <p:nvPr/>
        </p:nvSpPr>
        <p:spPr>
          <a:xfrm>
            <a:off x="584200" y="1558088"/>
            <a:ext cx="11059160" cy="400110"/>
          </a:xfrm>
          <a:prstGeom prst="rect">
            <a:avLst/>
          </a:prstGeom>
          <a:noFill/>
        </p:spPr>
        <p:txBody>
          <a:bodyPr wrap="square" rtlCol="0">
            <a:spAutoFit/>
          </a:bodyPr>
          <a:lstStyle/>
          <a:p>
            <a:r>
              <a:rPr lang="en-US" sz="2000" dirty="0" smtClean="0">
                <a:latin typeface="+mj-lt"/>
              </a:rPr>
              <a:t>1. Participants that directly manage phases in the equipment life cycle: </a:t>
            </a:r>
            <a:r>
              <a:rPr lang="en-US" sz="2000" b="1" dirty="0" smtClean="0">
                <a:solidFill>
                  <a:srgbClr val="7030A0"/>
                </a:solidFill>
                <a:latin typeface="+mj-lt"/>
              </a:rPr>
              <a:t>Manufacturer, Vendor </a:t>
            </a:r>
            <a:r>
              <a:rPr lang="en-US" sz="2000" dirty="0" smtClean="0">
                <a:latin typeface="+mj-lt"/>
              </a:rPr>
              <a:t>and </a:t>
            </a:r>
            <a:r>
              <a:rPr lang="en-US" sz="2000" b="1" dirty="0" smtClean="0">
                <a:solidFill>
                  <a:srgbClr val="7030A0"/>
                </a:solidFill>
                <a:latin typeface="+mj-lt"/>
              </a:rPr>
              <a:t>User</a:t>
            </a:r>
            <a:r>
              <a:rPr lang="en-US" sz="2000" b="1" dirty="0" smtClean="0">
                <a:latin typeface="+mj-lt"/>
              </a:rPr>
              <a:t> </a:t>
            </a:r>
            <a:endParaRPr lang="en-US" sz="2000" b="1" dirty="0">
              <a:latin typeface="+mj-lt"/>
            </a:endParaRPr>
          </a:p>
        </p:txBody>
      </p:sp>
      <p:sp>
        <p:nvSpPr>
          <p:cNvPr id="9" name="Tekstvak 8"/>
          <p:cNvSpPr txBox="1"/>
          <p:nvPr/>
        </p:nvSpPr>
        <p:spPr>
          <a:xfrm>
            <a:off x="476249" y="4076983"/>
            <a:ext cx="10662014" cy="400110"/>
          </a:xfrm>
          <a:prstGeom prst="rect">
            <a:avLst/>
          </a:prstGeom>
          <a:noFill/>
        </p:spPr>
        <p:txBody>
          <a:bodyPr wrap="square" rtlCol="0">
            <a:spAutoFit/>
          </a:bodyPr>
          <a:lstStyle/>
          <a:p>
            <a:r>
              <a:rPr lang="en-US" sz="2000" dirty="0" smtClean="0">
                <a:latin typeface="+mj-lt"/>
              </a:rPr>
              <a:t>2.  </a:t>
            </a:r>
            <a:r>
              <a:rPr lang="en-US" sz="2000" b="1" dirty="0" smtClean="0">
                <a:solidFill>
                  <a:srgbClr val="7030A0"/>
                </a:solidFill>
                <a:latin typeface="+mj-lt"/>
              </a:rPr>
              <a:t>Government</a:t>
            </a:r>
            <a:r>
              <a:rPr lang="en-US" sz="2000" dirty="0" smtClean="0">
                <a:latin typeface="+mj-lt"/>
              </a:rPr>
              <a:t> that is ultimately responsible for making the regulations that must ensure safety </a:t>
            </a:r>
            <a:endParaRPr lang="en-US" sz="2000" dirty="0">
              <a:latin typeface="+mj-lt"/>
            </a:endParaRPr>
          </a:p>
        </p:txBody>
      </p:sp>
      <p:sp>
        <p:nvSpPr>
          <p:cNvPr id="13" name="Tekstvak 12"/>
          <p:cNvSpPr txBox="1"/>
          <p:nvPr/>
        </p:nvSpPr>
        <p:spPr>
          <a:xfrm>
            <a:off x="467704" y="4652239"/>
            <a:ext cx="10662014" cy="400110"/>
          </a:xfrm>
          <a:prstGeom prst="rect">
            <a:avLst/>
          </a:prstGeom>
          <a:noFill/>
        </p:spPr>
        <p:txBody>
          <a:bodyPr wrap="square" rtlCol="0">
            <a:spAutoFit/>
          </a:bodyPr>
          <a:lstStyle/>
          <a:p>
            <a:r>
              <a:rPr lang="en-US" sz="2000" dirty="0">
                <a:latin typeface="+mj-lt"/>
              </a:rPr>
              <a:t>3</a:t>
            </a:r>
            <a:r>
              <a:rPr lang="en-US" sz="2000" dirty="0" smtClean="0">
                <a:latin typeface="+mj-lt"/>
              </a:rPr>
              <a:t>.  The </a:t>
            </a:r>
            <a:r>
              <a:rPr lang="en-US" sz="2000" b="1" dirty="0" smtClean="0">
                <a:solidFill>
                  <a:srgbClr val="7030A0"/>
                </a:solidFill>
                <a:latin typeface="+mj-lt"/>
              </a:rPr>
              <a:t>Public</a:t>
            </a:r>
            <a:r>
              <a:rPr lang="en-US" sz="2000" dirty="0" smtClean="0">
                <a:latin typeface="+mj-lt"/>
              </a:rPr>
              <a:t> (patient) that is the direct beneficiary (‘customer’) of equipment safety. </a:t>
            </a:r>
            <a:endParaRPr lang="en-US" sz="2000" dirty="0">
              <a:latin typeface="+mj-lt"/>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6470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054467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Responsibilities of stake holders</a:t>
            </a:r>
            <a:r>
              <a:rPr lang="en-GB" sz="4000" b="1" kern="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examples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0210800"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8" name="Rechthoek 7"/>
          <p:cNvSpPr/>
          <p:nvPr/>
        </p:nvSpPr>
        <p:spPr>
          <a:xfrm>
            <a:off x="1318992" y="4961198"/>
            <a:ext cx="9588267" cy="707886"/>
          </a:xfrm>
          <a:prstGeom prst="rect">
            <a:avLst/>
          </a:prstGeom>
        </p:spPr>
        <p:txBody>
          <a:bodyPr wrap="square">
            <a:spAutoFit/>
          </a:bodyPr>
          <a:lstStyle/>
          <a:p>
            <a:pPr lvl="0" algn="ctr"/>
            <a:r>
              <a:rPr lang="en-GB" sz="2000" dirty="0" smtClean="0">
                <a:solidFill>
                  <a:srgbClr val="000000"/>
                </a:solidFill>
                <a:latin typeface="+mj-lt"/>
              </a:rPr>
              <a:t>A </a:t>
            </a:r>
            <a:r>
              <a:rPr lang="en-GB" sz="2000" dirty="0">
                <a:solidFill>
                  <a:srgbClr val="000000"/>
                </a:solidFill>
                <a:latin typeface="+mj-lt"/>
              </a:rPr>
              <a:t>role of the </a:t>
            </a:r>
            <a:r>
              <a:rPr lang="en-GB" sz="2000" b="1" dirty="0">
                <a:solidFill>
                  <a:srgbClr val="7030A0"/>
                </a:solidFill>
                <a:latin typeface="+mj-lt"/>
              </a:rPr>
              <a:t>regulatory authority </a:t>
            </a:r>
            <a:r>
              <a:rPr lang="en-GB" sz="2000" dirty="0">
                <a:solidFill>
                  <a:srgbClr val="000000"/>
                </a:solidFill>
                <a:latin typeface="+mj-lt"/>
              </a:rPr>
              <a:t>(‘government’) </a:t>
            </a:r>
            <a:r>
              <a:rPr lang="en-GB" sz="2000" dirty="0" smtClean="0">
                <a:solidFill>
                  <a:srgbClr val="000000"/>
                </a:solidFill>
                <a:latin typeface="+mj-lt"/>
              </a:rPr>
              <a:t>is </a:t>
            </a:r>
          </a:p>
          <a:p>
            <a:pPr lvl="0" algn="ctr"/>
            <a:r>
              <a:rPr lang="en-GB" sz="2000" dirty="0" smtClean="0">
                <a:latin typeface="+mj-lt"/>
              </a:rPr>
              <a:t>to </a:t>
            </a:r>
            <a:r>
              <a:rPr lang="en-GB" sz="2000" dirty="0">
                <a:latin typeface="+mj-lt"/>
              </a:rPr>
              <a:t>ensure that the manufacturer has effectively implemented the risk management </a:t>
            </a:r>
            <a:r>
              <a:rPr lang="en-GB" sz="2000" dirty="0" smtClean="0">
                <a:latin typeface="+mj-lt"/>
              </a:rPr>
              <a:t>process</a:t>
            </a:r>
            <a:endParaRPr lang="en-GB" sz="2000" dirty="0">
              <a:latin typeface="+mj-lt"/>
            </a:endParaRPr>
          </a:p>
        </p:txBody>
      </p:sp>
      <p:sp>
        <p:nvSpPr>
          <p:cNvPr id="9" name="Rechthoek 8"/>
          <p:cNvSpPr/>
          <p:nvPr/>
        </p:nvSpPr>
        <p:spPr>
          <a:xfrm>
            <a:off x="1538130" y="3602959"/>
            <a:ext cx="8793847" cy="707886"/>
          </a:xfrm>
          <a:prstGeom prst="rect">
            <a:avLst/>
          </a:prstGeom>
        </p:spPr>
        <p:txBody>
          <a:bodyPr wrap="square">
            <a:spAutoFit/>
          </a:bodyPr>
          <a:lstStyle/>
          <a:p>
            <a:pPr algn="ctr"/>
            <a:r>
              <a:rPr lang="en-GB" sz="2000" dirty="0">
                <a:solidFill>
                  <a:srgbClr val="000000"/>
                </a:solidFill>
                <a:latin typeface="+mj-lt"/>
              </a:rPr>
              <a:t>It is </a:t>
            </a:r>
            <a:r>
              <a:rPr lang="en-GB" sz="2000" dirty="0" smtClean="0">
                <a:solidFill>
                  <a:srgbClr val="000000"/>
                </a:solidFill>
                <a:latin typeface="+mj-lt"/>
              </a:rPr>
              <a:t>also the </a:t>
            </a:r>
            <a:r>
              <a:rPr lang="en-GB" sz="2000" dirty="0">
                <a:solidFill>
                  <a:srgbClr val="000000"/>
                </a:solidFill>
                <a:latin typeface="+mj-lt"/>
              </a:rPr>
              <a:t>task of the medical device manufacturer to demonstrate that </a:t>
            </a:r>
            <a:endParaRPr lang="en-GB" sz="2000" dirty="0" smtClean="0">
              <a:solidFill>
                <a:srgbClr val="000000"/>
              </a:solidFill>
              <a:latin typeface="+mj-lt"/>
            </a:endParaRPr>
          </a:p>
          <a:p>
            <a:pPr algn="ctr"/>
            <a:r>
              <a:rPr lang="en-GB" sz="2000" b="1" dirty="0" smtClean="0">
                <a:solidFill>
                  <a:srgbClr val="7030A0"/>
                </a:solidFill>
                <a:latin typeface="+mj-lt"/>
              </a:rPr>
              <a:t>all </a:t>
            </a:r>
            <a:r>
              <a:rPr lang="en-GB" sz="2000" b="1" dirty="0">
                <a:solidFill>
                  <a:srgbClr val="7030A0"/>
                </a:solidFill>
                <a:latin typeface="+mj-lt"/>
              </a:rPr>
              <a:t>possible risks associated with the device are identified and adequately addressed. </a:t>
            </a:r>
            <a:endParaRPr lang="en-US" sz="2800" b="1" dirty="0">
              <a:solidFill>
                <a:srgbClr val="7030A0"/>
              </a:solidFill>
              <a:latin typeface="+mj-lt"/>
            </a:endParaRPr>
          </a:p>
        </p:txBody>
      </p:sp>
      <p:sp>
        <p:nvSpPr>
          <p:cNvPr id="13" name="Rechthoek 12"/>
          <p:cNvSpPr/>
          <p:nvPr/>
        </p:nvSpPr>
        <p:spPr>
          <a:xfrm>
            <a:off x="861792" y="1767666"/>
            <a:ext cx="9958608" cy="1184940"/>
          </a:xfrm>
          <a:prstGeom prst="rect">
            <a:avLst/>
          </a:prstGeom>
        </p:spPr>
        <p:txBody>
          <a:bodyPr wrap="square">
            <a:spAutoFit/>
          </a:bodyPr>
          <a:lstStyle/>
          <a:p>
            <a:pPr lvl="0" algn="ctr"/>
            <a:r>
              <a:rPr lang="en-GB" sz="2000" dirty="0" smtClean="0">
                <a:solidFill>
                  <a:srgbClr val="000000"/>
                </a:solidFill>
                <a:latin typeface="+mj-lt"/>
              </a:rPr>
              <a:t>It is the task of the medical device manufacturer </a:t>
            </a:r>
            <a:r>
              <a:rPr lang="en-GB" sz="2000" b="1" dirty="0" smtClean="0">
                <a:solidFill>
                  <a:srgbClr val="7030A0"/>
                </a:solidFill>
                <a:latin typeface="+mj-lt"/>
              </a:rPr>
              <a:t>to prove that a device is clinically effective</a:t>
            </a:r>
            <a:r>
              <a:rPr lang="en-GB" sz="2000" dirty="0" smtClean="0">
                <a:solidFill>
                  <a:srgbClr val="000000"/>
                </a:solidFill>
                <a:latin typeface="+mj-lt"/>
              </a:rPr>
              <a:t>. </a:t>
            </a:r>
          </a:p>
          <a:p>
            <a:pPr lvl="0" algn="ctr"/>
            <a:endParaRPr lang="en-GB" sz="1100" dirty="0">
              <a:solidFill>
                <a:srgbClr val="000000"/>
              </a:solidFill>
              <a:latin typeface="+mj-lt"/>
            </a:endParaRPr>
          </a:p>
          <a:p>
            <a:pPr lvl="0" algn="ctr"/>
            <a:r>
              <a:rPr lang="en-GB" sz="2000" dirty="0" smtClean="0">
                <a:solidFill>
                  <a:srgbClr val="000000"/>
                </a:solidFill>
                <a:latin typeface="+mj-lt"/>
              </a:rPr>
              <a:t>For </a:t>
            </a:r>
            <a:r>
              <a:rPr lang="en-GB" sz="2000" dirty="0">
                <a:solidFill>
                  <a:srgbClr val="000000"/>
                </a:solidFill>
                <a:latin typeface="+mj-lt"/>
              </a:rPr>
              <a:t>example, if a device is intended for pain relief, the manufacturer needs to possess objective, scientific evidence, such as clinical test results, that the device does in fact relieve pain</a:t>
            </a:r>
            <a:r>
              <a:rPr lang="en-GB" sz="2000" dirty="0" smtClean="0">
                <a:solidFill>
                  <a:srgbClr val="000000"/>
                </a:solidFill>
                <a:latin typeface="+mj-lt"/>
              </a:rPr>
              <a:t>.</a:t>
            </a:r>
            <a:endParaRPr lang="en-GB" sz="2000" dirty="0">
              <a:solidFill>
                <a:srgbClr val="000000"/>
              </a:solidFill>
              <a:latin typeface="+mj-lt"/>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7432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Manufacturer</a:t>
            </a: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3" name="Groep 2"/>
          <p:cNvGrpSpPr/>
          <p:nvPr/>
        </p:nvGrpSpPr>
        <p:grpSpPr>
          <a:xfrm>
            <a:off x="6460067" y="2749995"/>
            <a:ext cx="5274249" cy="2396232"/>
            <a:chOff x="6460067" y="2749995"/>
            <a:chExt cx="5274249" cy="2396232"/>
          </a:xfrm>
        </p:grpSpPr>
        <p:sp>
          <p:nvSpPr>
            <p:cNvPr id="4" name="Rechthoek 3"/>
            <p:cNvSpPr/>
            <p:nvPr/>
          </p:nvSpPr>
          <p:spPr>
            <a:xfrm>
              <a:off x="6460067" y="2749995"/>
              <a:ext cx="5274249" cy="923330"/>
            </a:xfrm>
            <a:prstGeom prst="rect">
              <a:avLst/>
            </a:prstGeom>
          </p:spPr>
          <p:txBody>
            <a:bodyPr wrap="square">
              <a:spAutoFit/>
            </a:bodyPr>
            <a:lstStyle/>
            <a:p>
              <a:pPr algn="ctr"/>
              <a:r>
                <a:rPr lang="en-GB" dirty="0">
                  <a:solidFill>
                    <a:srgbClr val="000000"/>
                  </a:solidFill>
                  <a:latin typeface="Calibri Light" panose="020F0302020204030204"/>
                </a:rPr>
                <a:t>The manufacturer, the creator of the device, must ensure that </a:t>
              </a:r>
              <a:r>
                <a:rPr lang="en-GB" b="1" dirty="0" smtClean="0">
                  <a:solidFill>
                    <a:srgbClr val="7030A0"/>
                  </a:solidFill>
                  <a:latin typeface="Calibri Light" panose="020F0302020204030204"/>
                </a:rPr>
                <a:t>the device is </a:t>
              </a:r>
              <a:r>
                <a:rPr lang="en-GB" b="1" dirty="0">
                  <a:solidFill>
                    <a:srgbClr val="7030A0"/>
                  </a:solidFill>
                  <a:latin typeface="Calibri Light" panose="020F0302020204030204"/>
                </a:rPr>
                <a:t>manufactured to meet the required standards of safety and performance. </a:t>
              </a:r>
              <a:endParaRPr lang="en-GB" b="1" dirty="0" smtClean="0">
                <a:solidFill>
                  <a:srgbClr val="7030A0"/>
                </a:solidFill>
                <a:latin typeface="Calibri Light" panose="020F0302020204030204"/>
              </a:endParaRPr>
            </a:p>
          </p:txBody>
        </p:sp>
        <p:sp>
          <p:nvSpPr>
            <p:cNvPr id="8" name="Rechthoek 7"/>
            <p:cNvSpPr/>
            <p:nvPr/>
          </p:nvSpPr>
          <p:spPr>
            <a:xfrm>
              <a:off x="6926408" y="3945898"/>
              <a:ext cx="4714098" cy="1200329"/>
            </a:xfrm>
            <a:prstGeom prst="rect">
              <a:avLst/>
            </a:prstGeom>
          </p:spPr>
          <p:txBody>
            <a:bodyPr wrap="square">
              <a:spAutoFit/>
            </a:bodyPr>
            <a:lstStyle/>
            <a:p>
              <a:pPr lvl="0" algn="ctr"/>
              <a:r>
                <a:rPr lang="en-GB" dirty="0" smtClean="0">
                  <a:solidFill>
                    <a:srgbClr val="000000"/>
                  </a:solidFill>
                  <a:latin typeface="Calibri Light" panose="020F0302020204030204"/>
                </a:rPr>
                <a:t>That </a:t>
              </a:r>
              <a:r>
                <a:rPr lang="en-GB" dirty="0">
                  <a:solidFill>
                    <a:srgbClr val="000000"/>
                  </a:solidFill>
                  <a:latin typeface="Calibri Light" panose="020F0302020204030204"/>
                </a:rPr>
                <a:t>means that the medical device manufacturer must be able to demonstrate that </a:t>
              </a:r>
            </a:p>
            <a:p>
              <a:pPr lvl="0" algn="ctr"/>
              <a:r>
                <a:rPr lang="en-GB" b="1" dirty="0">
                  <a:solidFill>
                    <a:srgbClr val="7030A0"/>
                  </a:solidFill>
                  <a:latin typeface="Calibri Light" panose="020F0302020204030204"/>
                </a:rPr>
                <a:t>all possible risks </a:t>
              </a:r>
              <a:r>
                <a:rPr lang="en-GB" dirty="0">
                  <a:solidFill>
                    <a:srgbClr val="000000"/>
                  </a:solidFill>
                  <a:latin typeface="Calibri Light" panose="020F0302020204030204"/>
                </a:rPr>
                <a:t>associated with the device are identified and adequately addressed.</a:t>
              </a:r>
              <a:endParaRPr lang="en-US" dirty="0">
                <a:solidFill>
                  <a:srgbClr val="000000"/>
                </a:solidFill>
                <a:latin typeface="Calibri Light" panose="020F0302020204030204"/>
              </a:endParaRPr>
            </a:p>
          </p:txBody>
        </p:sp>
      </p:grpSp>
      <p:pic>
        <p:nvPicPr>
          <p:cNvPr id="15" name="Afbeelding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863" y="1436256"/>
            <a:ext cx="4107012" cy="1213811"/>
          </a:xfrm>
          <a:prstGeom prst="rect">
            <a:avLst/>
          </a:prstGeom>
        </p:spPr>
      </p:pic>
      <p:sp>
        <p:nvSpPr>
          <p:cNvPr id="10" name="Rechthoek 9"/>
          <p:cNvSpPr/>
          <p:nvPr/>
        </p:nvSpPr>
        <p:spPr>
          <a:xfrm>
            <a:off x="352863" y="2749995"/>
            <a:ext cx="5542183" cy="1477328"/>
          </a:xfrm>
          <a:prstGeom prst="rect">
            <a:avLst/>
          </a:prstGeom>
        </p:spPr>
        <p:txBody>
          <a:bodyPr wrap="square">
            <a:spAutoFit/>
          </a:bodyPr>
          <a:lstStyle/>
          <a:p>
            <a:pPr lvl="0"/>
            <a:r>
              <a:rPr lang="en-GB" dirty="0" smtClean="0">
                <a:solidFill>
                  <a:srgbClr val="000000"/>
                </a:solidFill>
                <a:latin typeface="Calibri Light" panose="020F0302020204030204"/>
              </a:rPr>
              <a:t>The Manufacturer is responsible for the </a:t>
            </a:r>
            <a:r>
              <a:rPr lang="en-GB" dirty="0">
                <a:solidFill>
                  <a:srgbClr val="000000"/>
                </a:solidFill>
                <a:latin typeface="Calibri Light" panose="020F0302020204030204"/>
              </a:rPr>
              <a:t>three phases:</a:t>
            </a:r>
          </a:p>
          <a:p>
            <a:pPr marL="742950" lvl="1" indent="-285750">
              <a:buFont typeface="Arial" panose="020B0604020202020204" pitchFamily="34" charset="0"/>
              <a:buChar char="•"/>
            </a:pPr>
            <a:r>
              <a:rPr lang="en-GB" dirty="0">
                <a:solidFill>
                  <a:srgbClr val="000000"/>
                </a:solidFill>
                <a:latin typeface="Calibri Light" panose="020F0302020204030204"/>
              </a:rPr>
              <a:t>design/development/testing, </a:t>
            </a:r>
          </a:p>
          <a:p>
            <a:pPr marL="742950" lvl="1" indent="-285750">
              <a:buFont typeface="Arial" panose="020B0604020202020204" pitchFamily="34" charset="0"/>
              <a:buChar char="•"/>
            </a:pPr>
            <a:r>
              <a:rPr lang="en-GB" dirty="0">
                <a:solidFill>
                  <a:srgbClr val="000000"/>
                </a:solidFill>
                <a:latin typeface="Calibri Light" panose="020F0302020204030204"/>
              </a:rPr>
              <a:t>manufacturing, </a:t>
            </a:r>
          </a:p>
          <a:p>
            <a:pPr marL="742950" lvl="1" indent="-285750">
              <a:buFont typeface="Arial" panose="020B0604020202020204" pitchFamily="34" charset="0"/>
              <a:buChar char="•"/>
            </a:pPr>
            <a:r>
              <a:rPr lang="en-GB" dirty="0">
                <a:solidFill>
                  <a:srgbClr val="000000"/>
                </a:solidFill>
                <a:latin typeface="Calibri Light" panose="020F0302020204030204"/>
              </a:rPr>
              <a:t>packaging and </a:t>
            </a:r>
            <a:r>
              <a:rPr lang="en-GB" dirty="0" smtClean="0">
                <a:solidFill>
                  <a:srgbClr val="000000"/>
                </a:solidFill>
                <a:latin typeface="Calibri Light" panose="020F0302020204030204"/>
              </a:rPr>
              <a:t>labelling.</a:t>
            </a:r>
            <a:endParaRPr lang="en-GB" dirty="0">
              <a:solidFill>
                <a:srgbClr val="000000"/>
              </a:solidFill>
              <a:latin typeface="Calibri Light" panose="020F0302020204030204"/>
            </a:endParaRPr>
          </a:p>
          <a:p>
            <a:pPr lvl="0"/>
            <a:r>
              <a:rPr lang="en-GB" dirty="0">
                <a:solidFill>
                  <a:srgbClr val="000000"/>
                </a:solidFill>
                <a:latin typeface="Calibri Light" panose="020F0302020204030204"/>
              </a:rPr>
              <a:t>that lead to a product being ready for the market</a:t>
            </a:r>
            <a:r>
              <a:rPr lang="en-GB" dirty="0" smtClean="0">
                <a:solidFill>
                  <a:srgbClr val="000000"/>
                </a:solidFill>
                <a:latin typeface="Calibri Light" panose="020F0302020204030204"/>
              </a:rPr>
              <a:t>.</a:t>
            </a:r>
          </a:p>
        </p:txBody>
      </p:sp>
      <p:sp>
        <p:nvSpPr>
          <p:cNvPr id="12" name="Rechthoek 11"/>
          <p:cNvSpPr/>
          <p:nvPr/>
        </p:nvSpPr>
        <p:spPr>
          <a:xfrm>
            <a:off x="352863" y="4634109"/>
            <a:ext cx="5355916" cy="1477328"/>
          </a:xfrm>
          <a:prstGeom prst="rect">
            <a:avLst/>
          </a:prstGeom>
        </p:spPr>
        <p:txBody>
          <a:bodyPr wrap="square">
            <a:spAutoFit/>
          </a:bodyPr>
          <a:lstStyle/>
          <a:p>
            <a:r>
              <a:rPr lang="en-GB" dirty="0" smtClean="0">
                <a:solidFill>
                  <a:srgbClr val="000000"/>
                </a:solidFill>
                <a:latin typeface="Calibri Light" panose="020F0302020204030204"/>
              </a:rPr>
              <a:t>In addition, </a:t>
            </a:r>
            <a:r>
              <a:rPr lang="en-GB" b="1" dirty="0" smtClean="0">
                <a:solidFill>
                  <a:srgbClr val="7030A0"/>
                </a:solidFill>
                <a:latin typeface="Calibri Light" panose="020F0302020204030204"/>
              </a:rPr>
              <a:t>sometimes</a:t>
            </a:r>
            <a:r>
              <a:rPr lang="en-GB" dirty="0" smtClean="0">
                <a:solidFill>
                  <a:srgbClr val="000000"/>
                </a:solidFill>
                <a:latin typeface="Calibri Light" panose="020F0302020204030204"/>
              </a:rPr>
              <a:t> the manufacturer is also responsible for: </a:t>
            </a:r>
          </a:p>
          <a:p>
            <a:pPr marL="800100" lvl="1" indent="-342900">
              <a:buFont typeface="Arial" panose="020B0604020202020204" pitchFamily="34" charset="0"/>
              <a:buChar char="•"/>
            </a:pPr>
            <a:r>
              <a:rPr lang="en-GB" dirty="0" smtClean="0">
                <a:solidFill>
                  <a:srgbClr val="000000"/>
                </a:solidFill>
                <a:latin typeface="Calibri Light" panose="020F0302020204030204"/>
              </a:rPr>
              <a:t>after </a:t>
            </a:r>
            <a:r>
              <a:rPr lang="en-GB" dirty="0">
                <a:solidFill>
                  <a:srgbClr val="000000"/>
                </a:solidFill>
                <a:latin typeface="Calibri Light" panose="020F0302020204030204"/>
              </a:rPr>
              <a:t>sales </a:t>
            </a:r>
            <a:r>
              <a:rPr lang="en-GB" dirty="0" smtClean="0">
                <a:solidFill>
                  <a:srgbClr val="000000"/>
                </a:solidFill>
                <a:latin typeface="Calibri Light" panose="020F0302020204030204"/>
              </a:rPr>
              <a:t>support: </a:t>
            </a:r>
            <a:r>
              <a:rPr lang="en-GB" b="1" dirty="0" smtClean="0">
                <a:solidFill>
                  <a:srgbClr val="7030A0"/>
                </a:solidFill>
                <a:latin typeface="Calibri Light" panose="020F0302020204030204"/>
              </a:rPr>
              <a:t>training, maintenance, spare parts delivery.</a:t>
            </a:r>
          </a:p>
          <a:p>
            <a:pPr marL="800100" lvl="1" indent="-342900">
              <a:buFont typeface="Arial" panose="020B0604020202020204" pitchFamily="34" charset="0"/>
              <a:buChar char="•"/>
            </a:pPr>
            <a:r>
              <a:rPr lang="en-GB" dirty="0" smtClean="0">
                <a:solidFill>
                  <a:srgbClr val="000000"/>
                </a:solidFill>
                <a:latin typeface="Calibri Light" panose="020F0302020204030204"/>
              </a:rPr>
              <a:t>disposal: </a:t>
            </a:r>
            <a:r>
              <a:rPr lang="en-GB" b="1" dirty="0" smtClean="0">
                <a:solidFill>
                  <a:srgbClr val="7030A0"/>
                </a:solidFill>
                <a:latin typeface="Calibri Light" panose="020F0302020204030204"/>
              </a:rPr>
              <a:t>take back the product to dispose of it.</a:t>
            </a:r>
            <a:endParaRPr lang="en-GB" b="1" dirty="0">
              <a:solidFill>
                <a:srgbClr val="7030A0"/>
              </a:solidFill>
              <a:latin typeface="Calibri Light" panose="020F0302020204030204"/>
            </a:endParaRPr>
          </a:p>
        </p:txBody>
      </p:sp>
    </p:spTree>
    <p:extLst>
      <p:ext uri="{BB962C8B-B14F-4D97-AF65-F5344CB8AC3E}">
        <p14:creationId xmlns:p14="http://schemas.microsoft.com/office/powerpoint/2010/main" val="23510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2" name="Titel 1"/>
          <p:cNvSpPr>
            <a:spLocks noGrp="1"/>
          </p:cNvSpPr>
          <p:nvPr>
            <p:ph type="title" idx="4294967295"/>
          </p:nvPr>
        </p:nvSpPr>
        <p:spPr>
          <a:xfrm>
            <a:off x="476249" y="440796"/>
            <a:ext cx="8481483"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Manufacturer: design/development/testing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1405028" y="3064682"/>
            <a:ext cx="9197537" cy="1938992"/>
          </a:xfrm>
          <a:prstGeom prst="rect">
            <a:avLst/>
          </a:prstGeom>
        </p:spPr>
        <p:txBody>
          <a:bodyPr wrap="square">
            <a:spAutoFit/>
          </a:bodyPr>
          <a:lstStyle/>
          <a:p>
            <a:r>
              <a:rPr lang="en-GB" sz="2000" dirty="0" smtClean="0">
                <a:latin typeface="+mj-lt"/>
              </a:rPr>
              <a:t>The </a:t>
            </a:r>
            <a:r>
              <a:rPr lang="en-GB" sz="2000" dirty="0">
                <a:latin typeface="+mj-lt"/>
              </a:rPr>
              <a:t>term “</a:t>
            </a:r>
            <a:r>
              <a:rPr lang="en-GB" sz="2000" b="1" dirty="0">
                <a:solidFill>
                  <a:srgbClr val="7030A0"/>
                </a:solidFill>
                <a:latin typeface="+mj-lt"/>
              </a:rPr>
              <a:t>user error</a:t>
            </a:r>
            <a:r>
              <a:rPr lang="en-GB" sz="2000" dirty="0">
                <a:latin typeface="+mj-lt"/>
              </a:rPr>
              <a:t>” is defined as an </a:t>
            </a:r>
            <a:r>
              <a:rPr lang="en-GB" sz="2000" dirty="0" smtClean="0">
                <a:latin typeface="+mj-lt"/>
              </a:rPr>
              <a:t>action </a:t>
            </a:r>
            <a:r>
              <a:rPr lang="en-GB" sz="2000" dirty="0">
                <a:latin typeface="+mj-lt"/>
              </a:rPr>
              <a:t>that has a different result than that </a:t>
            </a:r>
            <a:r>
              <a:rPr lang="en-GB" sz="2000" dirty="0" smtClean="0">
                <a:latin typeface="+mj-lt"/>
              </a:rPr>
              <a:t>intended by </a:t>
            </a:r>
            <a:r>
              <a:rPr lang="en-GB" sz="2000" dirty="0">
                <a:latin typeface="+mj-lt"/>
              </a:rPr>
              <a:t>the manufacturer or expected by the operator. User error may result from a </a:t>
            </a:r>
            <a:r>
              <a:rPr lang="en-GB" sz="2000" dirty="0" smtClean="0">
                <a:latin typeface="+mj-lt"/>
              </a:rPr>
              <a:t>mismatch between </a:t>
            </a:r>
            <a:r>
              <a:rPr lang="en-GB" sz="2000" dirty="0">
                <a:latin typeface="+mj-lt"/>
              </a:rPr>
              <a:t>variables, for example the operator, device, task, or environment. </a:t>
            </a:r>
            <a:endParaRPr lang="en-GB" sz="2000" dirty="0" smtClean="0">
              <a:latin typeface="+mj-lt"/>
            </a:endParaRPr>
          </a:p>
          <a:p>
            <a:endParaRPr lang="en-GB" sz="2000" dirty="0">
              <a:latin typeface="+mj-lt"/>
            </a:endParaRPr>
          </a:p>
          <a:p>
            <a:r>
              <a:rPr lang="en-GB" sz="2000" dirty="0" smtClean="0">
                <a:latin typeface="+mj-lt"/>
              </a:rPr>
              <a:t>By </a:t>
            </a:r>
            <a:r>
              <a:rPr lang="en-GB" sz="2000" b="1" dirty="0" smtClean="0">
                <a:solidFill>
                  <a:srgbClr val="7030A0"/>
                </a:solidFill>
                <a:latin typeface="+mj-lt"/>
              </a:rPr>
              <a:t>incorporating human </a:t>
            </a:r>
            <a:r>
              <a:rPr lang="en-GB" sz="2000" b="1" dirty="0">
                <a:solidFill>
                  <a:srgbClr val="7030A0"/>
                </a:solidFill>
                <a:latin typeface="+mj-lt"/>
              </a:rPr>
              <a:t>factor engineering principles in design</a:t>
            </a:r>
            <a:r>
              <a:rPr lang="en-GB" sz="2000" dirty="0">
                <a:latin typeface="+mj-lt"/>
              </a:rPr>
              <a:t>, and </a:t>
            </a:r>
            <a:r>
              <a:rPr lang="en-GB" sz="2000" b="1" dirty="0">
                <a:solidFill>
                  <a:srgbClr val="7030A0"/>
                </a:solidFill>
                <a:latin typeface="+mj-lt"/>
              </a:rPr>
              <a:t>appropriate training for users</a:t>
            </a:r>
            <a:r>
              <a:rPr lang="en-GB" sz="2000" dirty="0">
                <a:latin typeface="+mj-lt"/>
              </a:rPr>
              <a:t>, the </a:t>
            </a:r>
            <a:r>
              <a:rPr lang="en-GB" sz="2000" dirty="0" smtClean="0">
                <a:latin typeface="+mj-lt"/>
              </a:rPr>
              <a:t>risk of </a:t>
            </a:r>
            <a:r>
              <a:rPr lang="en-GB" sz="2000" dirty="0">
                <a:latin typeface="+mj-lt"/>
              </a:rPr>
              <a:t>user errors can be minimized.</a:t>
            </a:r>
            <a:endParaRPr lang="en-US" sz="2000" dirty="0">
              <a:latin typeface="+mj-lt"/>
            </a:endParaRP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863" y="1436256"/>
            <a:ext cx="4107012" cy="1213811"/>
          </a:xfrm>
          <a:prstGeom prst="rect">
            <a:avLst/>
          </a:prstGeom>
        </p:spPr>
      </p:pic>
      <p:sp>
        <p:nvSpPr>
          <p:cNvPr id="10" name="Rechthoek 9"/>
          <p:cNvSpPr/>
          <p:nvPr/>
        </p:nvSpPr>
        <p:spPr>
          <a:xfrm>
            <a:off x="2072138" y="5520860"/>
            <a:ext cx="9330266" cy="400110"/>
          </a:xfrm>
          <a:prstGeom prst="rect">
            <a:avLst/>
          </a:prstGeom>
          <a:solidFill>
            <a:schemeClr val="bg2"/>
          </a:solidFill>
          <a:ln>
            <a:solidFill>
              <a:srgbClr val="7030A0"/>
            </a:solidFill>
          </a:ln>
        </p:spPr>
        <p:txBody>
          <a:bodyPr wrap="square" rtlCol="0">
            <a:spAutoFit/>
          </a:bodyPr>
          <a:lstStyle/>
          <a:p>
            <a:pPr algn="ctr"/>
            <a:r>
              <a:rPr lang="en-GB" sz="2000" dirty="0">
                <a:latin typeface="+mj-lt"/>
              </a:rPr>
              <a:t>The manufacturer </a:t>
            </a:r>
            <a:r>
              <a:rPr lang="en-GB" sz="2000" dirty="0" smtClean="0">
                <a:latin typeface="+mj-lt"/>
              </a:rPr>
              <a:t>must be </a:t>
            </a:r>
            <a:r>
              <a:rPr lang="en-GB" sz="2000" dirty="0">
                <a:latin typeface="+mj-lt"/>
              </a:rPr>
              <a:t>able to demonstrate that he has implemented this approach…</a:t>
            </a:r>
            <a:endParaRPr lang="en-US" sz="2000" dirty="0">
              <a:latin typeface="+mj-lt"/>
            </a:endParaRPr>
          </a:p>
        </p:txBody>
      </p:sp>
    </p:spTree>
    <p:extLst>
      <p:ext uri="{BB962C8B-B14F-4D97-AF65-F5344CB8AC3E}">
        <p14:creationId xmlns:p14="http://schemas.microsoft.com/office/powerpoint/2010/main" val="400143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72795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Purpose of a device: intended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4" name="Rechthoek 3"/>
          <p:cNvSpPr/>
          <p:nvPr/>
        </p:nvSpPr>
        <p:spPr>
          <a:xfrm>
            <a:off x="3935211" y="1448359"/>
            <a:ext cx="3999685" cy="400110"/>
          </a:xfrm>
          <a:prstGeom prst="rect">
            <a:avLst/>
          </a:prstGeom>
        </p:spPr>
        <p:txBody>
          <a:bodyPr wrap="none">
            <a:spAutoFit/>
          </a:bodyPr>
          <a:lstStyle/>
          <a:p>
            <a:pPr lvl="0"/>
            <a:r>
              <a:rPr lang="en-GB" sz="2000" dirty="0">
                <a:solidFill>
                  <a:srgbClr val="000000"/>
                </a:solidFill>
                <a:latin typeface="Calibri Light" panose="020F0302020204030204"/>
              </a:rPr>
              <a:t>Every device has a designed P</a:t>
            </a:r>
            <a:r>
              <a:rPr lang="en-GB" sz="2000" dirty="0" smtClean="0">
                <a:solidFill>
                  <a:srgbClr val="000000"/>
                </a:solidFill>
                <a:latin typeface="Calibri Light" panose="020F0302020204030204"/>
              </a:rPr>
              <a:t>urpose </a:t>
            </a:r>
            <a:endParaRPr lang="en-GB" sz="2000" dirty="0">
              <a:solidFill>
                <a:srgbClr val="000000"/>
              </a:solidFill>
              <a:latin typeface="Calibri Light" panose="020F0302020204030204"/>
            </a:endParaRPr>
          </a:p>
        </p:txBody>
      </p:sp>
      <p:grpSp>
        <p:nvGrpSpPr>
          <p:cNvPr id="7" name="Groep 6"/>
          <p:cNvGrpSpPr/>
          <p:nvPr/>
        </p:nvGrpSpPr>
        <p:grpSpPr>
          <a:xfrm>
            <a:off x="6944382" y="2017416"/>
            <a:ext cx="3880486" cy="2637033"/>
            <a:chOff x="6944382" y="2017416"/>
            <a:chExt cx="3880486" cy="2637033"/>
          </a:xfrm>
        </p:grpSpPr>
        <p:pic>
          <p:nvPicPr>
            <p:cNvPr id="12" name="Afbeelding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42456" y="2017416"/>
              <a:ext cx="1278772" cy="1915899"/>
            </a:xfrm>
            <a:prstGeom prst="rect">
              <a:avLst/>
            </a:prstGeom>
          </p:spPr>
        </p:pic>
        <p:sp>
          <p:nvSpPr>
            <p:cNvPr id="15" name="Rechthoek 14"/>
            <p:cNvSpPr/>
            <p:nvPr/>
          </p:nvSpPr>
          <p:spPr>
            <a:xfrm>
              <a:off x="6944382" y="3946563"/>
              <a:ext cx="3880486" cy="707886"/>
            </a:xfrm>
            <a:prstGeom prst="rect">
              <a:avLst/>
            </a:prstGeom>
          </p:spPr>
          <p:txBody>
            <a:bodyPr wrap="none">
              <a:spAutoFit/>
            </a:bodyPr>
            <a:lstStyle/>
            <a:p>
              <a:pPr lvl="0" algn="ctr"/>
              <a:r>
                <a:rPr lang="en-GB" sz="2000" dirty="0" smtClean="0">
                  <a:solidFill>
                    <a:srgbClr val="000000"/>
                  </a:solidFill>
                  <a:latin typeface="Calibri Light" panose="020F0302020204030204"/>
                </a:rPr>
                <a:t>may be used for other purposes,  </a:t>
              </a:r>
            </a:p>
            <a:p>
              <a:pPr lvl="0" algn="ctr"/>
              <a:r>
                <a:rPr lang="en-GB" sz="2000" dirty="0" smtClean="0">
                  <a:solidFill>
                    <a:srgbClr val="000000"/>
                  </a:solidFill>
                  <a:latin typeface="Calibri Light" panose="020F0302020204030204"/>
                </a:rPr>
                <a:t>which may not always be foreseen…</a:t>
              </a:r>
              <a:endParaRPr lang="en-GB" sz="2000" dirty="0">
                <a:solidFill>
                  <a:srgbClr val="000000"/>
                </a:solidFill>
                <a:latin typeface="Calibri Light" panose="020F0302020204030204"/>
              </a:endParaRPr>
            </a:p>
          </p:txBody>
        </p:sp>
      </p:grpSp>
      <p:grpSp>
        <p:nvGrpSpPr>
          <p:cNvPr id="6" name="Groep 5"/>
          <p:cNvGrpSpPr/>
          <p:nvPr/>
        </p:nvGrpSpPr>
        <p:grpSpPr>
          <a:xfrm>
            <a:off x="1815956" y="2078095"/>
            <a:ext cx="3562898" cy="2600675"/>
            <a:chOff x="1815956" y="2078095"/>
            <a:chExt cx="3562898" cy="2600675"/>
          </a:xfrm>
        </p:grpSpPr>
        <p:pic>
          <p:nvPicPr>
            <p:cNvPr id="9" name="Afbeelding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5235" y="2078095"/>
              <a:ext cx="1144165" cy="1702063"/>
            </a:xfrm>
            <a:prstGeom prst="rect">
              <a:avLst/>
            </a:prstGeom>
          </p:spPr>
        </p:pic>
        <p:sp>
          <p:nvSpPr>
            <p:cNvPr id="16" name="Rechthoek 15"/>
            <p:cNvSpPr/>
            <p:nvPr/>
          </p:nvSpPr>
          <p:spPr>
            <a:xfrm>
              <a:off x="1815956" y="3970884"/>
              <a:ext cx="3562898" cy="707886"/>
            </a:xfrm>
            <a:prstGeom prst="rect">
              <a:avLst/>
            </a:prstGeom>
          </p:spPr>
          <p:txBody>
            <a:bodyPr wrap="none">
              <a:spAutoFit/>
            </a:bodyPr>
            <a:lstStyle/>
            <a:p>
              <a:pPr lvl="0" algn="ctr"/>
              <a:r>
                <a:rPr lang="en-GB" sz="2000" dirty="0" smtClean="0">
                  <a:solidFill>
                    <a:srgbClr val="000000"/>
                  </a:solidFill>
                  <a:latin typeface="Calibri Light" panose="020F0302020204030204"/>
                </a:rPr>
                <a:t>can have undesirable side effects</a:t>
              </a:r>
            </a:p>
            <a:p>
              <a:pPr lvl="0" algn="ctr"/>
              <a:r>
                <a:rPr lang="en-GB" sz="2000" dirty="0" smtClean="0">
                  <a:solidFill>
                    <a:srgbClr val="000000"/>
                  </a:solidFill>
                  <a:latin typeface="Calibri Light" panose="020F0302020204030204"/>
                </a:rPr>
                <a:t>which may be foreseeable…</a:t>
              </a:r>
              <a:endParaRPr lang="en-GB" sz="2000" dirty="0">
                <a:solidFill>
                  <a:srgbClr val="000000"/>
                </a:solidFill>
                <a:latin typeface="Calibri Light" panose="020F0302020204030204"/>
              </a:endParaRPr>
            </a:p>
          </p:txBody>
        </p:sp>
      </p:gr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5" name="Groep 4"/>
          <p:cNvGrpSpPr/>
          <p:nvPr/>
        </p:nvGrpSpPr>
        <p:grpSpPr>
          <a:xfrm>
            <a:off x="888131" y="5266373"/>
            <a:ext cx="9836180" cy="707886"/>
            <a:chOff x="888131" y="5266373"/>
            <a:chExt cx="9836180" cy="707886"/>
          </a:xfrm>
        </p:grpSpPr>
        <p:sp>
          <p:nvSpPr>
            <p:cNvPr id="17" name="Tekstvak 16"/>
            <p:cNvSpPr txBox="1"/>
            <p:nvPr/>
          </p:nvSpPr>
          <p:spPr>
            <a:xfrm>
              <a:off x="888131" y="5266373"/>
              <a:ext cx="5201942" cy="707886"/>
            </a:xfrm>
            <a:prstGeom prst="rect">
              <a:avLst/>
            </a:prstGeom>
            <a:solidFill>
              <a:schemeClr val="bg2"/>
            </a:solidFill>
            <a:ln>
              <a:solidFill>
                <a:srgbClr val="7030A0"/>
              </a:solidFill>
            </a:ln>
          </p:spPr>
          <p:txBody>
            <a:bodyPr wrap="square" rtlCol="0">
              <a:spAutoFit/>
            </a:bodyPr>
            <a:lstStyle/>
            <a:p>
              <a:pPr algn="ctr"/>
              <a:r>
                <a:rPr lang="en-US" sz="2000" dirty="0" smtClean="0">
                  <a:latin typeface="+mj-lt"/>
                </a:rPr>
                <a:t>The manufacturer is responsible for safety when the product is used for its designed purpose</a:t>
              </a:r>
            </a:p>
          </p:txBody>
        </p:sp>
        <p:sp>
          <p:nvSpPr>
            <p:cNvPr id="3" name="Rechthoek 2"/>
            <p:cNvSpPr/>
            <p:nvPr/>
          </p:nvSpPr>
          <p:spPr>
            <a:xfrm>
              <a:off x="7044938" y="5266373"/>
              <a:ext cx="3679373" cy="707886"/>
            </a:xfrm>
            <a:prstGeom prst="rect">
              <a:avLst/>
            </a:prstGeom>
            <a:solidFill>
              <a:schemeClr val="bg2"/>
            </a:solidFill>
            <a:ln>
              <a:solidFill>
                <a:srgbClr val="7030A0"/>
              </a:solidFill>
            </a:ln>
          </p:spPr>
          <p:txBody>
            <a:bodyPr wrap="square" rtlCol="0">
              <a:spAutoFit/>
            </a:bodyPr>
            <a:lstStyle/>
            <a:p>
              <a:pPr algn="ctr"/>
              <a:r>
                <a:rPr lang="en-GB" sz="2000" dirty="0">
                  <a:latin typeface="+mj-lt"/>
                </a:rPr>
                <a:t>the users are </a:t>
              </a:r>
              <a:r>
                <a:rPr lang="en-GB" sz="2000" dirty="0" smtClean="0">
                  <a:latin typeface="+mj-lt"/>
                </a:rPr>
                <a:t>mostly </a:t>
              </a:r>
              <a:r>
                <a:rPr lang="en-GB" sz="2000" dirty="0">
                  <a:latin typeface="+mj-lt"/>
                </a:rPr>
                <a:t>responsible</a:t>
              </a:r>
              <a:r>
                <a:rPr lang="en-GB" sz="2000" dirty="0" smtClean="0">
                  <a:latin typeface="+mj-lt"/>
                </a:rPr>
                <a:t> </a:t>
              </a:r>
              <a:r>
                <a:rPr lang="en-GB" sz="2000" dirty="0">
                  <a:latin typeface="+mj-lt"/>
                </a:rPr>
                <a:t>for any other use…..</a:t>
              </a:r>
            </a:p>
          </p:txBody>
        </p:sp>
      </p:grpSp>
      <p:sp>
        <p:nvSpPr>
          <p:cNvPr id="18"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spTree>
    <p:extLst>
      <p:ext uri="{BB962C8B-B14F-4D97-AF65-F5344CB8AC3E}">
        <p14:creationId xmlns:p14="http://schemas.microsoft.com/office/powerpoint/2010/main" val="37577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84814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Manufacturer: Manufacturing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863" y="1436256"/>
            <a:ext cx="4107012" cy="1213811"/>
          </a:xfrm>
          <a:prstGeom prst="rect">
            <a:avLst/>
          </a:prstGeom>
        </p:spPr>
      </p:pic>
      <p:sp>
        <p:nvSpPr>
          <p:cNvPr id="3" name="Rechthoek 2"/>
          <p:cNvSpPr/>
          <p:nvPr/>
        </p:nvSpPr>
        <p:spPr>
          <a:xfrm>
            <a:off x="3482096" y="2656979"/>
            <a:ext cx="7696201" cy="1015663"/>
          </a:xfrm>
          <a:prstGeom prst="rect">
            <a:avLst/>
          </a:prstGeom>
        </p:spPr>
        <p:txBody>
          <a:bodyPr wrap="square">
            <a:spAutoFit/>
          </a:bodyPr>
          <a:lstStyle/>
          <a:p>
            <a:r>
              <a:rPr lang="en-GB" sz="2000" b="1" dirty="0" smtClean="0">
                <a:solidFill>
                  <a:srgbClr val="7030A0"/>
                </a:solidFill>
                <a:latin typeface="+mj-lt"/>
              </a:rPr>
              <a:t>Good Manufacturing Practices (GMP) </a:t>
            </a:r>
            <a:r>
              <a:rPr lang="en-GB" sz="2000" dirty="0" smtClean="0">
                <a:latin typeface="+mj-lt"/>
              </a:rPr>
              <a:t>contains an enormous amount of regulations on how a manufacturing operation needs to be run to deliver consistent quality and continuous improvement of processes. </a:t>
            </a:r>
            <a:endParaRPr lang="en-US" sz="2000" dirty="0">
              <a:latin typeface="+mj-lt"/>
            </a:endParaRPr>
          </a:p>
        </p:txBody>
      </p:sp>
      <p:sp>
        <p:nvSpPr>
          <p:cNvPr id="10" name="Rechthoek 9"/>
          <p:cNvSpPr/>
          <p:nvPr/>
        </p:nvSpPr>
        <p:spPr>
          <a:xfrm>
            <a:off x="3482096" y="3824063"/>
            <a:ext cx="8311971" cy="2554545"/>
          </a:xfrm>
          <a:prstGeom prst="rect">
            <a:avLst/>
          </a:prstGeom>
        </p:spPr>
        <p:txBody>
          <a:bodyPr wrap="square">
            <a:spAutoFit/>
          </a:bodyPr>
          <a:lstStyle/>
          <a:p>
            <a:r>
              <a:rPr lang="en-GB" sz="2000" dirty="0" smtClean="0">
                <a:latin typeface="+mj-lt"/>
              </a:rPr>
              <a:t>For example: </a:t>
            </a:r>
            <a:r>
              <a:rPr lang="en-GB" sz="2000" b="1" dirty="0" smtClean="0">
                <a:solidFill>
                  <a:srgbClr val="7030A0"/>
                </a:solidFill>
                <a:latin typeface="+mj-lt"/>
              </a:rPr>
              <a:t>descriptions must be available </a:t>
            </a:r>
            <a:r>
              <a:rPr lang="en-GB" sz="2000" dirty="0" smtClean="0">
                <a:latin typeface="+mj-lt"/>
              </a:rPr>
              <a:t>of </a:t>
            </a:r>
          </a:p>
          <a:p>
            <a:pPr marL="342900" indent="-342900">
              <a:buFont typeface="Arial" panose="020B0604020202020204" pitchFamily="34" charset="0"/>
              <a:buChar char="•"/>
            </a:pPr>
            <a:r>
              <a:rPr lang="en-GB" sz="2000" dirty="0" smtClean="0">
                <a:latin typeface="+mj-lt"/>
              </a:rPr>
              <a:t>all (construction) work, </a:t>
            </a:r>
          </a:p>
          <a:p>
            <a:pPr marL="342900" indent="-342900">
              <a:buFont typeface="Arial" panose="020B0604020202020204" pitchFamily="34" charset="0"/>
              <a:buChar char="•"/>
            </a:pPr>
            <a:r>
              <a:rPr lang="en-GB" sz="2000" dirty="0" smtClean="0">
                <a:latin typeface="+mj-lt"/>
              </a:rPr>
              <a:t>all testing work, </a:t>
            </a:r>
          </a:p>
          <a:p>
            <a:pPr marL="342900" indent="-342900">
              <a:buFont typeface="Arial" panose="020B0604020202020204" pitchFamily="34" charset="0"/>
              <a:buChar char="•"/>
            </a:pPr>
            <a:r>
              <a:rPr lang="en-GB" sz="2000" dirty="0" smtClean="0">
                <a:latin typeface="+mj-lt"/>
              </a:rPr>
              <a:t>when to approve a product, </a:t>
            </a:r>
          </a:p>
          <a:p>
            <a:pPr marL="342900" indent="-342900">
              <a:buFont typeface="Arial" panose="020B0604020202020204" pitchFamily="34" charset="0"/>
              <a:buChar char="•"/>
            </a:pPr>
            <a:r>
              <a:rPr lang="en-GB" sz="2000" dirty="0" smtClean="0">
                <a:latin typeface="+mj-lt"/>
              </a:rPr>
              <a:t>when to repair or throw away, </a:t>
            </a:r>
          </a:p>
          <a:p>
            <a:pPr marL="342900" indent="-342900">
              <a:buFont typeface="Arial" panose="020B0604020202020204" pitchFamily="34" charset="0"/>
              <a:buChar char="•"/>
            </a:pPr>
            <a:r>
              <a:rPr lang="en-GB" sz="2000" dirty="0" smtClean="0">
                <a:latin typeface="+mj-lt"/>
              </a:rPr>
              <a:t>how suppliers are managed, </a:t>
            </a:r>
          </a:p>
          <a:p>
            <a:pPr marL="342900" indent="-342900">
              <a:buFont typeface="Arial" panose="020B0604020202020204" pitchFamily="34" charset="0"/>
              <a:buChar char="•"/>
            </a:pPr>
            <a:r>
              <a:rPr lang="en-GB" sz="2000" dirty="0" smtClean="0">
                <a:latin typeface="+mj-lt"/>
              </a:rPr>
              <a:t>how product problems in the field should be investigated in manufacturing,</a:t>
            </a:r>
          </a:p>
          <a:p>
            <a:pPr marL="342900" indent="-342900">
              <a:buFont typeface="Arial" panose="020B0604020202020204" pitchFamily="34" charset="0"/>
              <a:buChar char="•"/>
            </a:pPr>
            <a:r>
              <a:rPr lang="en-GB" sz="2000" dirty="0" smtClean="0">
                <a:latin typeface="+mj-lt"/>
              </a:rPr>
              <a:t>….. </a:t>
            </a:r>
            <a:endParaRPr lang="en-US" sz="2000" dirty="0">
              <a:latin typeface="+mj-lt"/>
            </a:endParaRPr>
          </a:p>
        </p:txBody>
      </p:sp>
      <p:pic>
        <p:nvPicPr>
          <p:cNvPr id="4" name="Afbeelding 3"/>
          <p:cNvPicPr>
            <a:picLocks noChangeAspect="1"/>
          </p:cNvPicPr>
          <p:nvPr/>
        </p:nvPicPr>
        <p:blipFill>
          <a:blip r:embed="rId3"/>
          <a:stretch>
            <a:fillRect/>
          </a:stretch>
        </p:blipFill>
        <p:spPr>
          <a:xfrm>
            <a:off x="412130" y="3266712"/>
            <a:ext cx="2143125" cy="2143125"/>
          </a:xfrm>
          <a:prstGeom prst="rect">
            <a:avLst/>
          </a:prstGeom>
        </p:spPr>
      </p:pic>
    </p:spTree>
    <p:extLst>
      <p:ext uri="{BB962C8B-B14F-4D97-AF65-F5344CB8AC3E}">
        <p14:creationId xmlns:p14="http://schemas.microsoft.com/office/powerpoint/2010/main" val="257097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84814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Manufacturer: Packaging and Labelling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in S</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afety</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863" y="1436256"/>
            <a:ext cx="4107012" cy="1213811"/>
          </a:xfrm>
          <a:prstGeom prst="rect">
            <a:avLst/>
          </a:prstGeom>
        </p:spPr>
      </p:pic>
      <p:sp>
        <p:nvSpPr>
          <p:cNvPr id="3" name="Rechthoek 2"/>
          <p:cNvSpPr/>
          <p:nvPr/>
        </p:nvSpPr>
        <p:spPr>
          <a:xfrm>
            <a:off x="1708070" y="2756935"/>
            <a:ext cx="9694334" cy="1323439"/>
          </a:xfrm>
          <a:prstGeom prst="rect">
            <a:avLst/>
          </a:prstGeom>
        </p:spPr>
        <p:txBody>
          <a:bodyPr wrap="square">
            <a:spAutoFit/>
          </a:bodyPr>
          <a:lstStyle/>
          <a:p>
            <a:r>
              <a:rPr lang="en-GB" sz="2000" dirty="0" smtClean="0">
                <a:latin typeface="+mj-lt"/>
              </a:rPr>
              <a:t>Medical </a:t>
            </a:r>
            <a:r>
              <a:rPr lang="en-GB" sz="2000" dirty="0">
                <a:latin typeface="+mj-lt"/>
              </a:rPr>
              <a:t>devices </a:t>
            </a:r>
            <a:r>
              <a:rPr lang="en-GB" sz="2000" dirty="0" smtClean="0">
                <a:latin typeface="+mj-lt"/>
              </a:rPr>
              <a:t>must be packaged so that the products </a:t>
            </a:r>
            <a:r>
              <a:rPr lang="en-GB" sz="2000" b="1" dirty="0" smtClean="0">
                <a:solidFill>
                  <a:srgbClr val="7030A0"/>
                </a:solidFill>
                <a:latin typeface="+mj-lt"/>
              </a:rPr>
              <a:t>pose </a:t>
            </a:r>
            <a:r>
              <a:rPr lang="en-GB" sz="2000" b="1" dirty="0">
                <a:solidFill>
                  <a:srgbClr val="7030A0"/>
                </a:solidFill>
                <a:latin typeface="+mj-lt"/>
              </a:rPr>
              <a:t>little risk </a:t>
            </a:r>
            <a:r>
              <a:rPr lang="en-GB" sz="2000" dirty="0">
                <a:latin typeface="+mj-lt"/>
              </a:rPr>
              <a:t>to individuals </a:t>
            </a:r>
            <a:r>
              <a:rPr lang="en-GB" sz="2000" dirty="0" smtClean="0">
                <a:latin typeface="+mj-lt"/>
              </a:rPr>
              <a:t>that handle the product, even if the </a:t>
            </a:r>
            <a:r>
              <a:rPr lang="en-GB" sz="2000" dirty="0">
                <a:latin typeface="+mj-lt"/>
              </a:rPr>
              <a:t>medical device is biohazardous. </a:t>
            </a:r>
            <a:r>
              <a:rPr lang="en-GB" sz="2000" dirty="0" smtClean="0">
                <a:latin typeface="+mj-lt"/>
              </a:rPr>
              <a:t>Shipping </a:t>
            </a:r>
            <a:r>
              <a:rPr lang="en-GB" sz="2000" dirty="0">
                <a:latin typeface="+mj-lt"/>
              </a:rPr>
              <a:t>is one of the hazards a medical device and its packaging must survive.</a:t>
            </a:r>
          </a:p>
          <a:p>
            <a:r>
              <a:rPr lang="en-GB" sz="2000" b="1" dirty="0" smtClean="0">
                <a:solidFill>
                  <a:srgbClr val="7030A0"/>
                </a:solidFill>
                <a:latin typeface="+mj-lt"/>
              </a:rPr>
              <a:t>Well-sealed </a:t>
            </a:r>
            <a:r>
              <a:rPr lang="en-GB" sz="2000" b="1" dirty="0">
                <a:solidFill>
                  <a:srgbClr val="7030A0"/>
                </a:solidFill>
                <a:latin typeface="+mj-lt"/>
              </a:rPr>
              <a:t>packaging </a:t>
            </a:r>
            <a:r>
              <a:rPr lang="en-GB" sz="2000" dirty="0" smtClean="0">
                <a:latin typeface="+mj-lt"/>
              </a:rPr>
              <a:t>is essential </a:t>
            </a:r>
            <a:r>
              <a:rPr lang="en-GB" sz="2000" dirty="0">
                <a:latin typeface="+mj-lt"/>
              </a:rPr>
              <a:t>for those medical devices that must be maintained sterile.</a:t>
            </a:r>
            <a:endParaRPr lang="en-US" sz="2000" dirty="0">
              <a:latin typeface="+mj-lt"/>
            </a:endParaRPr>
          </a:p>
        </p:txBody>
      </p:sp>
      <p:grpSp>
        <p:nvGrpSpPr>
          <p:cNvPr id="8" name="Groep 7"/>
          <p:cNvGrpSpPr/>
          <p:nvPr/>
        </p:nvGrpSpPr>
        <p:grpSpPr>
          <a:xfrm>
            <a:off x="473153" y="4460833"/>
            <a:ext cx="10517064" cy="1631216"/>
            <a:chOff x="473153" y="4460833"/>
            <a:chExt cx="10517064" cy="1631216"/>
          </a:xfrm>
        </p:grpSpPr>
        <p:sp>
          <p:nvSpPr>
            <p:cNvPr id="4" name="Rechthoek 3"/>
            <p:cNvSpPr/>
            <p:nvPr/>
          </p:nvSpPr>
          <p:spPr>
            <a:xfrm>
              <a:off x="4122056" y="4460833"/>
              <a:ext cx="6868161" cy="1631216"/>
            </a:xfrm>
            <a:prstGeom prst="rect">
              <a:avLst/>
            </a:prstGeom>
          </p:spPr>
          <p:txBody>
            <a:bodyPr wrap="square">
              <a:spAutoFit/>
            </a:bodyPr>
            <a:lstStyle/>
            <a:p>
              <a:r>
                <a:rPr lang="en-GB" sz="2000" b="1" dirty="0">
                  <a:solidFill>
                    <a:srgbClr val="7030A0"/>
                  </a:solidFill>
                  <a:latin typeface="+mj-lt"/>
                </a:rPr>
                <a:t>Labelling</a:t>
              </a:r>
              <a:r>
                <a:rPr lang="en-GB" sz="2000" dirty="0">
                  <a:latin typeface="+mj-lt"/>
                </a:rPr>
                <a:t> is crucial in </a:t>
              </a:r>
              <a:r>
                <a:rPr lang="en-GB" sz="2000" b="1" dirty="0">
                  <a:solidFill>
                    <a:srgbClr val="7030A0"/>
                  </a:solidFill>
                  <a:latin typeface="+mj-lt"/>
                </a:rPr>
                <a:t>identifying</a:t>
              </a:r>
              <a:r>
                <a:rPr lang="en-GB" sz="2000" dirty="0">
                  <a:latin typeface="+mj-lt"/>
                </a:rPr>
                <a:t> the medical device and </a:t>
              </a:r>
              <a:r>
                <a:rPr lang="en-GB" sz="2000" b="1" dirty="0">
                  <a:solidFill>
                    <a:srgbClr val="7030A0"/>
                  </a:solidFill>
                  <a:latin typeface="+mj-lt"/>
                </a:rPr>
                <a:t>specifying instructions </a:t>
              </a:r>
              <a:r>
                <a:rPr lang="en-GB" sz="2000" dirty="0">
                  <a:latin typeface="+mj-lt"/>
                </a:rPr>
                <a:t>for </a:t>
              </a:r>
              <a:r>
                <a:rPr lang="en-GB" sz="2000" dirty="0" smtClean="0">
                  <a:latin typeface="+mj-lt"/>
                </a:rPr>
                <a:t>its proper </a:t>
              </a:r>
              <a:r>
                <a:rPr lang="en-GB" sz="2000" dirty="0">
                  <a:latin typeface="+mj-lt"/>
                </a:rPr>
                <a:t>use. As for drugs, mislabelling of medical devices can result in serious </a:t>
              </a:r>
              <a:r>
                <a:rPr lang="en-GB" sz="2000" dirty="0" smtClean="0">
                  <a:latin typeface="+mj-lt"/>
                </a:rPr>
                <a:t>consequences for </a:t>
              </a:r>
              <a:r>
                <a:rPr lang="en-GB" sz="2000" dirty="0">
                  <a:latin typeface="+mj-lt"/>
                </a:rPr>
                <a:t>the user. Hazard warnings or cautions and clear </a:t>
              </a:r>
              <a:r>
                <a:rPr lang="en-GB" sz="2000" b="1" dirty="0">
                  <a:solidFill>
                    <a:srgbClr val="7030A0"/>
                  </a:solidFill>
                  <a:latin typeface="+mj-lt"/>
                </a:rPr>
                <a:t>instructions for use </a:t>
              </a:r>
              <a:r>
                <a:rPr lang="en-GB" sz="2000" dirty="0">
                  <a:latin typeface="+mj-lt"/>
                </a:rPr>
                <a:t>are very important.</a:t>
              </a:r>
              <a:endParaRPr lang="en-US" sz="2000" dirty="0">
                <a:latin typeface="+mj-lt"/>
              </a:endParaRPr>
            </a:p>
          </p:txBody>
        </p:sp>
        <p:pic>
          <p:nvPicPr>
            <p:cNvPr id="5" name="Afbeelding 4"/>
            <p:cNvPicPr>
              <a:picLocks noChangeAspect="1"/>
            </p:cNvPicPr>
            <p:nvPr/>
          </p:nvPicPr>
          <p:blipFill>
            <a:blip r:embed="rId3"/>
            <a:stretch>
              <a:fillRect/>
            </a:stretch>
          </p:blipFill>
          <p:spPr>
            <a:xfrm>
              <a:off x="473153" y="4470698"/>
              <a:ext cx="3323397" cy="1555633"/>
            </a:xfrm>
            <a:prstGeom prst="rect">
              <a:avLst/>
            </a:prstGeom>
          </p:spPr>
        </p:pic>
      </p:grpSp>
    </p:spTree>
    <p:extLst>
      <p:ext uri="{BB962C8B-B14F-4D97-AF65-F5344CB8AC3E}">
        <p14:creationId xmlns:p14="http://schemas.microsoft.com/office/powerpoint/2010/main" val="35485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700762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Vendor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821783" y="6443133"/>
            <a:ext cx="335836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Participants </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Roles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1" y="6504798"/>
            <a:ext cx="12180147" cy="276999"/>
          </a:xfrm>
          <a:prstGeom prst="rect">
            <a:avLst/>
          </a:prstGeom>
          <a:noFill/>
        </p:spPr>
        <p:txBody>
          <a:bodyPr wrap="square" rtlCol="0">
            <a:spAutoFit/>
          </a:bodyPr>
          <a:lstStyle/>
          <a:p>
            <a:pPr algn="ctr"/>
            <a:r>
              <a:rPr lang="en-GB" sz="1200" dirty="0" smtClean="0"/>
              <a:t>dr. Chris R. Mol, BME, NORTEC, 2017</a:t>
            </a:r>
            <a:endParaRPr lang="en-GB" sz="12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250" y="1474631"/>
            <a:ext cx="2921000" cy="1758959"/>
          </a:xfrm>
          <a:prstGeom prst="rect">
            <a:avLst/>
          </a:prstGeom>
        </p:spPr>
      </p:pic>
      <p:sp>
        <p:nvSpPr>
          <p:cNvPr id="10" name="Rechthoek 9"/>
          <p:cNvSpPr/>
          <p:nvPr/>
        </p:nvSpPr>
        <p:spPr>
          <a:xfrm>
            <a:off x="2848550" y="3295255"/>
            <a:ext cx="7252184" cy="1015663"/>
          </a:xfrm>
          <a:prstGeom prst="rect">
            <a:avLst/>
          </a:prstGeom>
        </p:spPr>
        <p:txBody>
          <a:bodyPr wrap="square">
            <a:spAutoFit/>
          </a:bodyPr>
          <a:lstStyle/>
          <a:p>
            <a:r>
              <a:rPr lang="en-GB" sz="2000" dirty="0">
                <a:latin typeface="+mj-lt"/>
              </a:rPr>
              <a:t>The </a:t>
            </a:r>
            <a:r>
              <a:rPr lang="en-GB" sz="2000" b="1" dirty="0" smtClean="0">
                <a:solidFill>
                  <a:srgbClr val="7030A0"/>
                </a:solidFill>
                <a:latin typeface="+mj-lt"/>
              </a:rPr>
              <a:t>Vendor</a:t>
            </a:r>
            <a:r>
              <a:rPr lang="en-GB" sz="2000" dirty="0" smtClean="0">
                <a:latin typeface="+mj-lt"/>
              </a:rPr>
              <a:t> </a:t>
            </a:r>
            <a:r>
              <a:rPr lang="en-GB" sz="2000" dirty="0">
                <a:latin typeface="+mj-lt"/>
              </a:rPr>
              <a:t>provides the interface between the product and the user. The term Vendor includes</a:t>
            </a:r>
            <a:r>
              <a:rPr lang="en-GB" sz="2000" b="1" dirty="0">
                <a:solidFill>
                  <a:srgbClr val="7030A0"/>
                </a:solidFill>
                <a:latin typeface="+mj-lt"/>
              </a:rPr>
              <a:t> importers</a:t>
            </a:r>
            <a:r>
              <a:rPr lang="en-GB" sz="2000" b="1" dirty="0">
                <a:latin typeface="+mj-lt"/>
              </a:rPr>
              <a:t>, </a:t>
            </a:r>
            <a:r>
              <a:rPr lang="en-GB" sz="2000" b="1" dirty="0">
                <a:solidFill>
                  <a:srgbClr val="7030A0"/>
                </a:solidFill>
                <a:latin typeface="+mj-lt"/>
              </a:rPr>
              <a:t>distributors</a:t>
            </a:r>
            <a:r>
              <a:rPr lang="en-GB" sz="2000" b="1" dirty="0">
                <a:latin typeface="+mj-lt"/>
              </a:rPr>
              <a:t>, </a:t>
            </a:r>
            <a:r>
              <a:rPr lang="en-GB" sz="2000" b="1" dirty="0">
                <a:solidFill>
                  <a:srgbClr val="7030A0"/>
                </a:solidFill>
                <a:latin typeface="+mj-lt"/>
              </a:rPr>
              <a:t>retailers</a:t>
            </a:r>
            <a:r>
              <a:rPr lang="en-GB" sz="2000" b="1" dirty="0">
                <a:latin typeface="+mj-lt"/>
              </a:rPr>
              <a:t> </a:t>
            </a:r>
            <a:r>
              <a:rPr lang="en-GB" sz="2000" dirty="0">
                <a:latin typeface="+mj-lt"/>
              </a:rPr>
              <a:t>and </a:t>
            </a:r>
          </a:p>
          <a:p>
            <a:r>
              <a:rPr lang="en-GB" sz="2000" b="1" dirty="0">
                <a:solidFill>
                  <a:srgbClr val="7030A0"/>
                </a:solidFill>
                <a:latin typeface="+mj-lt"/>
              </a:rPr>
              <a:t>manufacturers who sell medical equipment</a:t>
            </a:r>
            <a:r>
              <a:rPr lang="en-GB" sz="2000" dirty="0" smtClean="0">
                <a:latin typeface="+mj-lt"/>
              </a:rPr>
              <a:t>.</a:t>
            </a:r>
            <a:endParaRPr lang="en-US" sz="2000" dirty="0">
              <a:latin typeface="+mj-lt"/>
            </a:endParaRPr>
          </a:p>
        </p:txBody>
      </p:sp>
      <p:sp>
        <p:nvSpPr>
          <p:cNvPr id="4" name="Rechthoek 3"/>
          <p:cNvSpPr/>
          <p:nvPr/>
        </p:nvSpPr>
        <p:spPr>
          <a:xfrm>
            <a:off x="2848550" y="4719584"/>
            <a:ext cx="7737804" cy="707886"/>
          </a:xfrm>
          <a:prstGeom prst="rect">
            <a:avLst/>
          </a:prstGeom>
        </p:spPr>
        <p:txBody>
          <a:bodyPr wrap="square">
            <a:spAutoFit/>
          </a:bodyPr>
          <a:lstStyle/>
          <a:p>
            <a:pPr lvl="0"/>
            <a:r>
              <a:rPr lang="en-GB" sz="2000" dirty="0" smtClean="0">
                <a:solidFill>
                  <a:srgbClr val="000000"/>
                </a:solidFill>
                <a:latin typeface="Calibri Light" panose="020F0302020204030204"/>
              </a:rPr>
              <a:t>He/she </a:t>
            </a:r>
            <a:r>
              <a:rPr lang="en-GB" sz="2000" dirty="0">
                <a:solidFill>
                  <a:srgbClr val="000000"/>
                </a:solidFill>
                <a:latin typeface="Calibri Light" panose="020F0302020204030204"/>
              </a:rPr>
              <a:t>should </a:t>
            </a:r>
            <a:r>
              <a:rPr lang="en-GB" sz="2000" b="1" dirty="0">
                <a:solidFill>
                  <a:srgbClr val="7030A0"/>
                </a:solidFill>
                <a:latin typeface="Calibri Light" panose="020F0302020204030204"/>
              </a:rPr>
              <a:t>make certain </a:t>
            </a:r>
            <a:r>
              <a:rPr lang="en-GB" sz="2000" dirty="0">
                <a:solidFill>
                  <a:srgbClr val="000000"/>
                </a:solidFill>
                <a:latin typeface="Calibri Light" panose="020F0302020204030204"/>
              </a:rPr>
              <a:t>that the products he/she sells comply with regulatory requirements. I.e. </a:t>
            </a:r>
            <a:r>
              <a:rPr lang="en-GB" sz="2000" dirty="0" smtClean="0">
                <a:solidFill>
                  <a:srgbClr val="000000"/>
                </a:solidFill>
                <a:latin typeface="Calibri Light" panose="020F0302020204030204"/>
              </a:rPr>
              <a:t>he has to check </a:t>
            </a:r>
            <a:r>
              <a:rPr lang="en-GB" sz="2000" dirty="0">
                <a:solidFill>
                  <a:srgbClr val="000000"/>
                </a:solidFill>
                <a:latin typeface="Calibri Light" panose="020F0302020204030204"/>
              </a:rPr>
              <a:t>the manufacturer ! </a:t>
            </a:r>
          </a:p>
        </p:txBody>
      </p:sp>
    </p:spTree>
    <p:extLst>
      <p:ext uri="{BB962C8B-B14F-4D97-AF65-F5344CB8AC3E}">
        <p14:creationId xmlns:p14="http://schemas.microsoft.com/office/powerpoint/2010/main" val="1109437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1768</TotalTime>
  <Words>1767</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Terugblik</vt:lpstr>
      <vt:lpstr>Participants in ensuring the safety of medical equipment</vt:lpstr>
      <vt:lpstr>Participants in ensuring the safety of medical equipment</vt:lpstr>
      <vt:lpstr>Responsibilities of stake holders: examples</vt:lpstr>
      <vt:lpstr>Manufacturer</vt:lpstr>
      <vt:lpstr>Manufacturer: design/development/testing</vt:lpstr>
      <vt:lpstr>The Purpose of a device: intended use</vt:lpstr>
      <vt:lpstr>Manufacturer: Manufacturing</vt:lpstr>
      <vt:lpstr>Manufacturer: Packaging and Labelling</vt:lpstr>
      <vt:lpstr>Vendor</vt:lpstr>
      <vt:lpstr>Vendor: Advertising</vt:lpstr>
      <vt:lpstr>Vendor: After Sales Support</vt:lpstr>
      <vt:lpstr>User: use</vt:lpstr>
      <vt:lpstr>User: disposal</vt:lpstr>
      <vt:lpstr>Public</vt:lpstr>
      <vt:lpstr>The government</vt:lpstr>
      <vt:lpstr>Shared Responsibility</vt:lpstr>
      <vt:lpstr>Shared Responsibility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168</cp:revision>
  <dcterms:created xsi:type="dcterms:W3CDTF">2014-11-03T16:21:19Z</dcterms:created>
  <dcterms:modified xsi:type="dcterms:W3CDTF">2020-03-19T11:03:38Z</dcterms:modified>
</cp:coreProperties>
</file>